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31" r:id="rId2"/>
    <p:sldId id="332" r:id="rId3"/>
    <p:sldId id="333" r:id="rId4"/>
    <p:sldId id="334" r:id="rId5"/>
    <p:sldId id="335" r:id="rId6"/>
    <p:sldId id="394" r:id="rId7"/>
    <p:sldId id="336" r:id="rId8"/>
    <p:sldId id="337" r:id="rId9"/>
    <p:sldId id="390" r:id="rId10"/>
    <p:sldId id="406" r:id="rId11"/>
    <p:sldId id="407" r:id="rId12"/>
    <p:sldId id="338" r:id="rId13"/>
    <p:sldId id="395" r:id="rId14"/>
    <p:sldId id="391" r:id="rId15"/>
    <p:sldId id="339" r:id="rId16"/>
    <p:sldId id="397" r:id="rId17"/>
    <p:sldId id="398" r:id="rId18"/>
    <p:sldId id="399" r:id="rId19"/>
    <p:sldId id="340" r:id="rId20"/>
    <p:sldId id="341" r:id="rId21"/>
    <p:sldId id="408" r:id="rId22"/>
    <p:sldId id="400" r:id="rId23"/>
    <p:sldId id="342" r:id="rId24"/>
    <p:sldId id="392" r:id="rId25"/>
    <p:sldId id="343" r:id="rId26"/>
    <p:sldId id="344" r:id="rId27"/>
    <p:sldId id="402" r:id="rId28"/>
    <p:sldId id="401" r:id="rId29"/>
    <p:sldId id="345" r:id="rId30"/>
    <p:sldId id="346" r:id="rId31"/>
    <p:sldId id="347" r:id="rId32"/>
    <p:sldId id="348" r:id="rId33"/>
    <p:sldId id="403" r:id="rId34"/>
    <p:sldId id="409" r:id="rId35"/>
    <p:sldId id="351" r:id="rId36"/>
    <p:sldId id="393" r:id="rId37"/>
    <p:sldId id="352" r:id="rId38"/>
    <p:sldId id="349" r:id="rId39"/>
    <p:sldId id="353" r:id="rId40"/>
    <p:sldId id="354" r:id="rId41"/>
    <p:sldId id="355" r:id="rId42"/>
    <p:sldId id="356" r:id="rId43"/>
    <p:sldId id="404" r:id="rId44"/>
    <p:sldId id="358" r:id="rId45"/>
    <p:sldId id="357" r:id="rId46"/>
    <p:sldId id="359" r:id="rId47"/>
    <p:sldId id="360" r:id="rId48"/>
    <p:sldId id="361" r:id="rId49"/>
    <p:sldId id="405"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76" r:id="rId65"/>
    <p:sldId id="377" r:id="rId66"/>
    <p:sldId id="378" r:id="rId67"/>
    <p:sldId id="379" r:id="rId68"/>
    <p:sldId id="380" r:id="rId69"/>
    <p:sldId id="381" r:id="rId70"/>
    <p:sldId id="382" r:id="rId71"/>
    <p:sldId id="383" r:id="rId72"/>
    <p:sldId id="384" r:id="rId73"/>
    <p:sldId id="385" r:id="rId74"/>
    <p:sldId id="386" r:id="rId75"/>
    <p:sldId id="387" r:id="rId76"/>
    <p:sldId id="388" r:id="rId77"/>
    <p:sldId id="389" r:id="rId78"/>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94660"/>
  </p:normalViewPr>
  <p:slideViewPr>
    <p:cSldViewPr snapToGrid="0">
      <p:cViewPr varScale="1">
        <p:scale>
          <a:sx n="105" d="100"/>
          <a:sy n="105" d="100"/>
        </p:scale>
        <p:origin x="-198"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1460">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panose="020B0604020202020204" pitchFamily="34" charset="0"/>
              </a:defRPr>
            </a:lvl1pPr>
          </a:lstStyle>
          <a:p>
            <a:fld id="{B2A3EA5F-98B0-4927-97CC-6F740E68612D}" type="slidenum">
              <a:rPr lang="en-US" altLang="en-US"/>
              <a:pPr/>
              <a:t>‹#›</a:t>
            </a:fld>
            <a:endParaRPr lang="en-US" altLang="en-US"/>
          </a:p>
        </p:txBody>
      </p:sp>
    </p:spTree>
    <p:extLst>
      <p:ext uri="{BB962C8B-B14F-4D97-AF65-F5344CB8AC3E}">
        <p14:creationId xmlns:p14="http://schemas.microsoft.com/office/powerpoint/2010/main" val="3466382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909">
              <a:defRPr sz="1200">
                <a:latin typeface="Times New Roman" charset="0"/>
                <a:ea typeface="ＭＳ Ｐゴシック" charset="-128"/>
                <a:cs typeface="ＭＳ Ｐゴシック" charset="-128"/>
              </a:defRPr>
            </a:lvl1pPr>
          </a:lstStyle>
          <a:p>
            <a:pPr>
              <a:defRPr/>
            </a:pPr>
            <a:endParaRPr lang="en-US"/>
          </a:p>
        </p:txBody>
      </p:sp>
      <p:sp>
        <p:nvSpPr>
          <p:cNvPr id="66564" name="Rectangle 4"/>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panose="02020603050405020304" pitchFamily="18" charset="0"/>
              </a:defRPr>
            </a:lvl1pPr>
          </a:lstStyle>
          <a:p>
            <a:fld id="{6630E511-4B25-42B6-9CFC-4D6998A3B19A}" type="slidenum">
              <a:rPr lang="en-US" altLang="en-US"/>
              <a:pPr/>
              <a:t>‹#›</a:t>
            </a:fld>
            <a:endParaRPr lang="en-US" altLang="en-US"/>
          </a:p>
        </p:txBody>
      </p:sp>
    </p:spTree>
    <p:extLst>
      <p:ext uri="{BB962C8B-B14F-4D97-AF65-F5344CB8AC3E}">
        <p14:creationId xmlns:p14="http://schemas.microsoft.com/office/powerpoint/2010/main" val="42396061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F96A18E-DE59-4E65-B5AA-69B824E70B70}"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90026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45FE7B8-6882-4D8C-8659-D16D8792AB5F}"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14300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45FE7B8-6882-4D8C-8659-D16D8792AB5F}"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084114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45FE7B8-6882-4D8C-8659-D16D8792AB5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52719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45FE7B8-6882-4D8C-8659-D16D8792AB5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88255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1F182E5-10DF-4D1B-A182-57446DC0C030}"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5064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84D99AB-B525-46FF-AA93-042A45F24D3A}"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8808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190DC94-96C4-427E-927D-0C7D3E44C245}"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52129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7C11ADA-3FE3-48E0-B42B-46CFBCF2DD85}"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98307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7C11ADA-3FE3-48E0-B42B-46CFBCF2DD85}"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983076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7C11ADA-3FE3-48E0-B42B-46CFBCF2DD85}"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98307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113934B-2864-401B-8273-BE9295F625ED}"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99568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80CEE03-6404-488E-B890-0D9951785FF4}"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405012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3850A73-7423-45EF-B6F3-DABE13A240A0}"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31975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5040A8B-46C3-4180-938E-ACA97C30AE5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254626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F490C9C-6F2F-465E-B2D2-D101BD044C67}"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4484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5A5E4F0-91EB-4A8A-8105-8E9D0E0E3819}"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24736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50AD3C8-22AD-4891-8E46-BFEF7001AA2C}"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492086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66C5B0BE-AB26-40C5-A4B4-E942359F10B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593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2A9CC6C-FA85-448C-9D0E-7613061BFA60}"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485078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79B7504-BA51-435C-9A71-1B639A039DE0}"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617232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79B7504-BA51-435C-9A71-1B639A039DE0}"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18524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3FB3D779-848F-4D14-9A39-ADABD8E2BD72}"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217384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108CDE8-8ABF-498E-AA23-DC108A54528D}"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62093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AD3B4F3-BF1F-415C-8075-221992FC2105}"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720985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9760487-1853-406D-89FB-C2635E1B9A2E}"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42888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A4C395C-B854-4152-A1D0-0D102F177656}"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959236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CDF495B-C8F2-4291-9905-675028250A29}"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624779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9F1AB3A-7FAA-437A-A2A8-07D40D2E71A8}"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49492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2535467-0263-4154-81E9-CDAB774901B4}"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295604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9C0AE24-5997-4C5B-8B86-EB648FBD234C}"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5129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71A6FC7F-2546-4949-9C6F-C5853D2578B4}"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70762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EDC243C5-86CD-44E2-845E-F2A5F734E963}"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21302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F9FC28F-A849-42AC-A187-5263BA61B124}"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951448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2DCEDD5-3D68-44C0-AAE6-2FB02E724FA2}"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21139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E83E55F-8B1C-48D2-9B6C-0F532A26F91B}"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59404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E8012D3-6F56-4399-8C4D-954EFC79D480}"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64404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007FF4B-9D18-4F35-8A3E-01F1D74B844A}"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636646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5BFFE0A-EE7F-46A4-9F3A-08FDD7A238C6}"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8014139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900FC494-4B89-4EFD-8A0D-3E8BFAE229D8}"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050441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E8E7748-B8EE-494E-B759-A5599324902E}"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702379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FE3D3BD-3619-444B-8E1F-1CB979ADB33C}"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481986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53F7006-CBDD-4B6F-A1C7-3CE401A8B5E5}"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552357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677D08F1-1BE8-42A5-862B-391A9B0FC9D3}"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25565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085F8978-C215-4FD9-B068-D868E93E7120}"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43551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DC09F61B-FEB6-4441-9BFB-981291C18F0A}"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51568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CF9E3343-7CD2-4B15-8059-04BF4CE6A217}"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547402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0E6D784-BDBE-48B5-A007-1998A79CBC2C}"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03507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ECBDE70-6C3A-4F81-957D-4402623472D0}"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528387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2BE7EE1E-CA06-421F-9C41-2ADCD172727C}"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95883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FA4F201E-84A2-48C0-B7D7-8E688EC1B215}"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39920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1BDBC415-06A0-469D-83BE-EDEA732CD174}"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644693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5452CBC7-4D5A-4A08-84CB-2D0E9DD48EB8}"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407131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BB923A79-3723-41AB-A333-9D01EA9111BD}"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922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itchFamily="34" charset="-128"/>
              </a:defRPr>
            </a:lvl1pPr>
            <a:lvl2pPr marL="742950" indent="-285750" defTabSz="939800">
              <a:defRPr>
                <a:solidFill>
                  <a:schemeClr val="tx1"/>
                </a:solidFill>
                <a:latin typeface="Verdana" panose="020B0604030504040204" pitchFamily="34" charset="0"/>
                <a:ea typeface="MS PGothic" pitchFamily="34" charset="-128"/>
              </a:defRPr>
            </a:lvl2pPr>
            <a:lvl3pPr marL="1143000" indent="-228600" defTabSz="939800">
              <a:defRPr>
                <a:solidFill>
                  <a:schemeClr val="tx1"/>
                </a:solidFill>
                <a:latin typeface="Verdana" panose="020B0604030504040204" pitchFamily="34" charset="0"/>
                <a:ea typeface="MS PGothic" pitchFamily="34" charset="-128"/>
              </a:defRPr>
            </a:lvl3pPr>
            <a:lvl4pPr marL="1600200" indent="-228600" defTabSz="939800">
              <a:defRPr>
                <a:solidFill>
                  <a:schemeClr val="tx1"/>
                </a:solidFill>
                <a:latin typeface="Verdana" panose="020B0604030504040204" pitchFamily="34" charset="0"/>
                <a:ea typeface="MS PGothic" pitchFamily="34" charset="-128"/>
              </a:defRPr>
            </a:lvl4pPr>
            <a:lvl5pPr marL="2057400" indent="-228600" defTabSz="939800">
              <a:defRPr>
                <a:solidFill>
                  <a:schemeClr val="tx1"/>
                </a:solidFill>
                <a:latin typeface="Verdana" panose="020B0604030504040204" pitchFamily="34" charset="0"/>
                <a:ea typeface="MS PGothic"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fld id="{4F9FC28F-A849-42AC-A187-5263BA61B124}"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95144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579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183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303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955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336699"/>
                </a:solidFill>
                <a:latin typeface="Helvetica" pitchFamily="-84" charset="0"/>
              </a:rPr>
              <a:t>Operating System Concepts – 9</a:t>
            </a:r>
            <a:r>
              <a:rPr lang="en-US" altLang="en-US" sz="1000" b="1" baseline="30000">
                <a:solidFill>
                  <a:srgbClr val="336699"/>
                </a:solidFill>
                <a:latin typeface="Helvetica" pitchFamily="-84" charset="0"/>
              </a:rPr>
              <a:t>th</a:t>
            </a:r>
            <a:r>
              <a:rPr lang="en-US" altLang="en-US" sz="1000" b="1">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4792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3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47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2878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227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71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2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01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8307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9886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p:cNvSpPr txBox="1">
            <a:spLocks noChangeArrowheads="1"/>
          </p:cNvSpPr>
          <p:nvPr/>
        </p:nvSpPr>
        <p:spPr bwMode="auto">
          <a:xfrm>
            <a:off x="4221163" y="6613525"/>
            <a:ext cx="517525" cy="246063"/>
          </a:xfrm>
          <a:prstGeom prst="rect">
            <a:avLst/>
          </a:prstGeom>
          <a:noFill/>
          <a:ln>
            <a:noFill/>
          </a:ln>
          <a:extLst/>
        </p:spPr>
        <p:txBody>
          <a:bodyPr wrap="none">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1000" b="1">
                <a:solidFill>
                  <a:srgbClr val="006699"/>
                </a:solidFill>
                <a:latin typeface="Helvetica" panose="020B0604020202020204" pitchFamily="34" charset="0"/>
              </a:rPr>
              <a:t>12.</a:t>
            </a:r>
            <a:fld id="{C061ECBA-FFAA-4ACD-AEAB-2C65B1BC1545}"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185738" y="6621463"/>
            <a:ext cx="2638425" cy="244475"/>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a:solidFill>
                  <a:srgbClr val="006699"/>
                </a:solidFill>
                <a:latin typeface="Helvetica" pitchFamily="-84" charset="0"/>
              </a:rPr>
              <a:t>Operating System Concepts – 9</a:t>
            </a:r>
            <a:r>
              <a:rPr lang="en-US" altLang="en-US" sz="1000" b="1" baseline="30000">
                <a:solidFill>
                  <a:srgbClr val="006699"/>
                </a:solidFill>
                <a:latin typeface="Helvetica" pitchFamily="-84" charset="0"/>
              </a:rPr>
              <a:t>th</a:t>
            </a:r>
            <a:r>
              <a:rPr lang="en-US" altLang="en-US" sz="1000" b="1">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830263"/>
            <a:ext cx="7772400" cy="2127250"/>
          </a:xfrm>
        </p:spPr>
        <p:txBody>
          <a:bodyPr/>
          <a:lstStyle/>
          <a:p>
            <a:pPr eaLnBrk="1" hangingPunct="1"/>
            <a:r>
              <a:rPr lang="en-US" altLang="en-US"/>
              <a:t>Chapter 12:  File System Implementation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82563"/>
            <a:ext cx="8229600" cy="576262"/>
          </a:xfrm>
        </p:spPr>
        <p:txBody>
          <a:bodyPr/>
          <a:lstStyle/>
          <a:p>
            <a:r>
              <a:rPr lang="en-US" altLang="en-US" dirty="0"/>
              <a:t>Google File System</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533" y="1029810"/>
            <a:ext cx="7971874" cy="4637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5479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82563"/>
            <a:ext cx="8229600" cy="576262"/>
          </a:xfrm>
        </p:spPr>
        <p:txBody>
          <a:bodyPr/>
          <a:lstStyle/>
          <a:p>
            <a:r>
              <a:rPr lang="en-US" altLang="en-US" dirty="0"/>
              <a:t>Google File System</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19" y="1190624"/>
            <a:ext cx="6852098" cy="5111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Isosceles Triangle 1"/>
          <p:cNvSpPr/>
          <p:nvPr/>
        </p:nvSpPr>
        <p:spPr bwMode="auto">
          <a:xfrm>
            <a:off x="488887" y="6302507"/>
            <a:ext cx="244444" cy="252202"/>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470362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62025" y="166688"/>
            <a:ext cx="7724775" cy="576262"/>
          </a:xfrm>
        </p:spPr>
        <p:txBody>
          <a:bodyPr/>
          <a:lstStyle/>
          <a:p>
            <a:pPr eaLnBrk="1" hangingPunct="1"/>
            <a:r>
              <a:rPr lang="en-US" altLang="en-US"/>
              <a:t>File-System Implementation</a:t>
            </a:r>
          </a:p>
        </p:txBody>
      </p:sp>
      <p:sp>
        <p:nvSpPr>
          <p:cNvPr id="11267" name="Content Placeholder 2"/>
          <p:cNvSpPr>
            <a:spLocks noGrp="1"/>
          </p:cNvSpPr>
          <p:nvPr>
            <p:ph idx="1"/>
          </p:nvPr>
        </p:nvSpPr>
        <p:spPr>
          <a:xfrm>
            <a:off x="869950" y="1076325"/>
            <a:ext cx="7816850" cy="4530725"/>
          </a:xfrm>
        </p:spPr>
        <p:txBody>
          <a:bodyPr/>
          <a:lstStyle/>
          <a:p>
            <a:pPr>
              <a:buFont typeface="Wingdings" panose="05000000000000000000" pitchFamily="2" charset="2"/>
              <a:buChar char="q"/>
            </a:pPr>
            <a:r>
              <a:rPr lang="en-US" altLang="en-US" u="sng" dirty="0"/>
              <a:t>On-disk</a:t>
            </a:r>
            <a:r>
              <a:rPr lang="en-US" altLang="en-US" dirty="0"/>
              <a:t> and </a:t>
            </a:r>
            <a:r>
              <a:rPr lang="en-US" altLang="en-US" u="sng" dirty="0"/>
              <a:t>in-memory</a:t>
            </a:r>
            <a:r>
              <a:rPr lang="en-US" altLang="en-US" dirty="0"/>
              <a:t> structures are used to implement a file system. </a:t>
            </a:r>
          </a:p>
          <a:p>
            <a:pPr>
              <a:buFont typeface="Wingdings" panose="05000000000000000000" pitchFamily="2" charset="2"/>
              <a:buChar char="q"/>
            </a:pPr>
            <a:r>
              <a:rPr lang="en-US" altLang="en-US" dirty="0">
                <a:solidFill>
                  <a:srgbClr val="FF0000"/>
                </a:solidFill>
              </a:rPr>
              <a:t>On Disk</a:t>
            </a:r>
          </a:p>
          <a:p>
            <a:pPr lvl="1">
              <a:buFont typeface="Wingdings" panose="05000000000000000000" pitchFamily="2" charset="2"/>
              <a:buChar char="q"/>
            </a:pPr>
            <a:r>
              <a:rPr lang="en-US" altLang="en-US" b="1" dirty="0">
                <a:solidFill>
                  <a:srgbClr val="3366FF"/>
                </a:solidFill>
              </a:rPr>
              <a:t>Boot control block</a:t>
            </a:r>
            <a:r>
              <a:rPr lang="en-US" altLang="en-US" dirty="0">
                <a:solidFill>
                  <a:srgbClr val="3366FF"/>
                </a:solidFill>
              </a:rPr>
              <a:t> </a:t>
            </a:r>
            <a:r>
              <a:rPr lang="en-US" altLang="en-US" dirty="0"/>
              <a:t>contains info needed by system to boot OS from that volume</a:t>
            </a:r>
          </a:p>
          <a:p>
            <a:pPr lvl="2">
              <a:buFont typeface="Wingdings" panose="05000000000000000000" pitchFamily="2" charset="2"/>
              <a:buChar char="q"/>
            </a:pPr>
            <a:r>
              <a:rPr lang="en-US" altLang="en-US" dirty="0"/>
              <a:t>Needed if volume contains OS, usually first block of volume</a:t>
            </a:r>
          </a:p>
          <a:p>
            <a:pPr lvl="1">
              <a:buFont typeface="Wingdings" panose="05000000000000000000" pitchFamily="2" charset="2"/>
              <a:buChar char="q"/>
            </a:pPr>
            <a:r>
              <a:rPr lang="en-US" altLang="en-US" b="1" dirty="0">
                <a:solidFill>
                  <a:srgbClr val="3366FF"/>
                </a:solidFill>
              </a:rPr>
              <a:t>Volume control block </a:t>
            </a:r>
            <a:r>
              <a:rPr lang="en-US" altLang="en-US" b="1" dirty="0">
                <a:solidFill>
                  <a:srgbClr val="000000"/>
                </a:solidFill>
              </a:rPr>
              <a:t>(</a:t>
            </a:r>
            <a:r>
              <a:rPr lang="en-US" altLang="en-US" b="1" dirty="0">
                <a:solidFill>
                  <a:srgbClr val="3366FF"/>
                </a:solidFill>
              </a:rPr>
              <a:t>superblock, master file table</a:t>
            </a:r>
            <a:r>
              <a:rPr lang="en-US" altLang="en-US" b="1" dirty="0">
                <a:solidFill>
                  <a:srgbClr val="000000"/>
                </a:solidFill>
              </a:rPr>
              <a:t>)</a:t>
            </a:r>
            <a:r>
              <a:rPr lang="en-US" altLang="en-US" dirty="0">
                <a:solidFill>
                  <a:srgbClr val="3366FF"/>
                </a:solidFill>
              </a:rPr>
              <a:t> </a:t>
            </a:r>
            <a:r>
              <a:rPr lang="en-US" altLang="en-US" dirty="0"/>
              <a:t>contains volume details</a:t>
            </a:r>
          </a:p>
          <a:p>
            <a:pPr lvl="2">
              <a:buFont typeface="Wingdings" panose="05000000000000000000" pitchFamily="2" charset="2"/>
              <a:buChar char="q"/>
            </a:pPr>
            <a:r>
              <a:rPr lang="en-US" altLang="en-US" dirty="0"/>
              <a:t>Total # of blocks, # of free blocks, block size, free block pointers or array</a:t>
            </a:r>
          </a:p>
          <a:p>
            <a:pPr lvl="2">
              <a:buFont typeface="Wingdings" panose="05000000000000000000" pitchFamily="2" charset="2"/>
              <a:buChar char="q"/>
            </a:pPr>
            <a:r>
              <a:rPr lang="en-US" altLang="en-US" dirty="0"/>
              <a:t>Free-FCB count and FCB pointers</a:t>
            </a:r>
          </a:p>
          <a:p>
            <a:pPr lvl="1">
              <a:buFont typeface="Wingdings" panose="05000000000000000000" pitchFamily="2" charset="2"/>
              <a:buChar char="q"/>
            </a:pPr>
            <a:r>
              <a:rPr lang="en-US" altLang="en-US" dirty="0"/>
              <a:t>Directory structure organizes the files</a:t>
            </a:r>
          </a:p>
          <a:p>
            <a:pPr lvl="2">
              <a:buFont typeface="Wingdings" panose="05000000000000000000" pitchFamily="2" charset="2"/>
              <a:buChar char="q"/>
            </a:pPr>
            <a:r>
              <a:rPr lang="en-US" altLang="en-US" dirty="0"/>
              <a:t>File Names and </a:t>
            </a:r>
            <a:r>
              <a:rPr lang="en-US" altLang="en-US" dirty="0" err="1"/>
              <a:t>inode</a:t>
            </a:r>
            <a:r>
              <a:rPr lang="en-US" altLang="en-US" dirty="0"/>
              <a:t> numbers. </a:t>
            </a:r>
          </a:p>
          <a:p>
            <a:pPr lvl="2">
              <a:buFont typeface="Wingdings" panose="05000000000000000000" pitchFamily="2" charset="2"/>
              <a:buChar char="q"/>
            </a:pPr>
            <a:r>
              <a:rPr lang="en-US" altLang="en-US" dirty="0"/>
              <a:t>In NTFS it is stored in master file table</a:t>
            </a:r>
          </a:p>
          <a:p>
            <a:pPr lvl="1">
              <a:buFont typeface="Wingdings" panose="05000000000000000000" pitchFamily="2" charset="2"/>
              <a:buChar char="q"/>
            </a:pPr>
            <a:r>
              <a:rPr lang="en-US" altLang="en-US" dirty="0"/>
              <a:t>Per-file FCB containing many details about the file</a:t>
            </a:r>
          </a:p>
          <a:p>
            <a:pPr lvl="2">
              <a:buFont typeface="Wingdings" panose="05000000000000000000" pitchFamily="2" charset="2"/>
              <a:buChar char="q"/>
            </a:pPr>
            <a:r>
              <a:rPr lang="en-US" altLang="en-US" dirty="0"/>
              <a:t>Unique ID to allow association with a directory entry.</a:t>
            </a:r>
          </a:p>
          <a:p>
            <a:pPr lvl="2">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p:cTn id="7" dur="500" fill="hold"/>
                                        <p:tgtEl>
                                          <p:spTgt spid="112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6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26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267">
                                            <p:txEl>
                                              <p:pRg st="1" end="1"/>
                                            </p:txEl>
                                          </p:spTgt>
                                        </p:tgtEl>
                                        <p:attrNameLst>
                                          <p:attrName>style.visibility</p:attrName>
                                        </p:attrNameLst>
                                      </p:cBhvr>
                                      <p:to>
                                        <p:strVal val="visible"/>
                                      </p:to>
                                    </p:set>
                                    <p:anim calcmode="lin" valueType="num">
                                      <p:cBhvr>
                                        <p:cTn id="14" dur="500" fill="hold"/>
                                        <p:tgtEl>
                                          <p:spTgt spid="1126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126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1267">
                                            <p:txEl>
                                              <p:pRg st="1" end="1"/>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p:cTn id="19" dur="500" fill="hold"/>
                                        <p:tgtEl>
                                          <p:spTgt spid="1126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26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1267">
                                            <p:txEl>
                                              <p:pRg st="2" end="2"/>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267">
                                            <p:txEl>
                                              <p:pRg st="3" end="3"/>
                                            </p:txEl>
                                          </p:spTgt>
                                        </p:tgtEl>
                                        <p:attrNameLst>
                                          <p:attrName>style.visibility</p:attrName>
                                        </p:attrNameLst>
                                      </p:cBhvr>
                                      <p:to>
                                        <p:strVal val="visible"/>
                                      </p:to>
                                    </p:set>
                                    <p:anim calcmode="lin" valueType="num">
                                      <p:cBhvr>
                                        <p:cTn id="24" dur="500" fill="hold"/>
                                        <p:tgtEl>
                                          <p:spTgt spid="11267">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11267">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11267">
                                            <p:txEl>
                                              <p:pRg st="3" end="3"/>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1267">
                                            <p:txEl>
                                              <p:pRg st="4" end="4"/>
                                            </p:txEl>
                                          </p:spTgt>
                                        </p:tgtEl>
                                        <p:attrNameLst>
                                          <p:attrName>style.visibility</p:attrName>
                                        </p:attrNameLst>
                                      </p:cBhvr>
                                      <p:to>
                                        <p:strVal val="visible"/>
                                      </p:to>
                                    </p:set>
                                    <p:anim calcmode="lin" valueType="num">
                                      <p:cBhvr>
                                        <p:cTn id="29" dur="500" fill="hold"/>
                                        <p:tgtEl>
                                          <p:spTgt spid="11267">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1267">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11267">
                                            <p:txEl>
                                              <p:pRg st="4" end="4"/>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267">
                                            <p:txEl>
                                              <p:pRg st="5" end="5"/>
                                            </p:txEl>
                                          </p:spTgt>
                                        </p:tgtEl>
                                        <p:attrNameLst>
                                          <p:attrName>style.visibility</p:attrName>
                                        </p:attrNameLst>
                                      </p:cBhvr>
                                      <p:to>
                                        <p:strVal val="visible"/>
                                      </p:to>
                                    </p:set>
                                    <p:anim calcmode="lin" valueType="num">
                                      <p:cBhvr>
                                        <p:cTn id="34" dur="500" fill="hold"/>
                                        <p:tgtEl>
                                          <p:spTgt spid="11267">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11267">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11267">
                                            <p:txEl>
                                              <p:pRg st="5" end="5"/>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1267">
                                            <p:txEl>
                                              <p:pRg st="6" end="6"/>
                                            </p:txEl>
                                          </p:spTgt>
                                        </p:tgtEl>
                                        <p:attrNameLst>
                                          <p:attrName>style.visibility</p:attrName>
                                        </p:attrNameLst>
                                      </p:cBhvr>
                                      <p:to>
                                        <p:strVal val="visible"/>
                                      </p:to>
                                    </p:set>
                                    <p:anim calcmode="lin" valueType="num">
                                      <p:cBhvr>
                                        <p:cTn id="39" dur="500" fill="hold"/>
                                        <p:tgtEl>
                                          <p:spTgt spid="11267">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11267">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11267">
                                            <p:txEl>
                                              <p:pRg st="6" end="6"/>
                                            </p:tx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267">
                                            <p:txEl>
                                              <p:pRg st="7" end="7"/>
                                            </p:txEl>
                                          </p:spTgt>
                                        </p:tgtEl>
                                        <p:attrNameLst>
                                          <p:attrName>style.visibility</p:attrName>
                                        </p:attrNameLst>
                                      </p:cBhvr>
                                      <p:to>
                                        <p:strVal val="visible"/>
                                      </p:to>
                                    </p:set>
                                    <p:anim calcmode="lin" valueType="num">
                                      <p:cBhvr>
                                        <p:cTn id="44" dur="500" fill="hold"/>
                                        <p:tgtEl>
                                          <p:spTgt spid="11267">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11267">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11267">
                                            <p:txEl>
                                              <p:pRg st="7" end="7"/>
                                            </p:tx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1267">
                                            <p:txEl>
                                              <p:pRg st="8" end="8"/>
                                            </p:txEl>
                                          </p:spTgt>
                                        </p:tgtEl>
                                        <p:attrNameLst>
                                          <p:attrName>style.visibility</p:attrName>
                                        </p:attrNameLst>
                                      </p:cBhvr>
                                      <p:to>
                                        <p:strVal val="visible"/>
                                      </p:to>
                                    </p:set>
                                    <p:anim calcmode="lin" valueType="num">
                                      <p:cBhvr>
                                        <p:cTn id="49" dur="500" fill="hold"/>
                                        <p:tgtEl>
                                          <p:spTgt spid="11267">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11267">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11267">
                                            <p:txEl>
                                              <p:pRg st="8" end="8"/>
                                            </p:tx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267">
                                            <p:txEl>
                                              <p:pRg st="9" end="9"/>
                                            </p:txEl>
                                          </p:spTgt>
                                        </p:tgtEl>
                                        <p:attrNameLst>
                                          <p:attrName>style.visibility</p:attrName>
                                        </p:attrNameLst>
                                      </p:cBhvr>
                                      <p:to>
                                        <p:strVal val="visible"/>
                                      </p:to>
                                    </p:set>
                                    <p:anim calcmode="lin" valueType="num">
                                      <p:cBhvr>
                                        <p:cTn id="54" dur="500" fill="hold"/>
                                        <p:tgtEl>
                                          <p:spTgt spid="11267">
                                            <p:txEl>
                                              <p:pRg st="9" end="9"/>
                                            </p:txEl>
                                          </p:spTgt>
                                        </p:tgtEl>
                                        <p:attrNameLst>
                                          <p:attrName>ppt_w</p:attrName>
                                        </p:attrNameLst>
                                      </p:cBhvr>
                                      <p:tavLst>
                                        <p:tav tm="0">
                                          <p:val>
                                            <p:fltVal val="0"/>
                                          </p:val>
                                        </p:tav>
                                        <p:tav tm="100000">
                                          <p:val>
                                            <p:strVal val="#ppt_w"/>
                                          </p:val>
                                        </p:tav>
                                      </p:tavLst>
                                    </p:anim>
                                    <p:anim calcmode="lin" valueType="num">
                                      <p:cBhvr>
                                        <p:cTn id="55" dur="500" fill="hold"/>
                                        <p:tgtEl>
                                          <p:spTgt spid="11267">
                                            <p:txEl>
                                              <p:pRg st="9" end="9"/>
                                            </p:txEl>
                                          </p:spTgt>
                                        </p:tgtEl>
                                        <p:attrNameLst>
                                          <p:attrName>ppt_h</p:attrName>
                                        </p:attrNameLst>
                                      </p:cBhvr>
                                      <p:tavLst>
                                        <p:tav tm="0">
                                          <p:val>
                                            <p:fltVal val="0"/>
                                          </p:val>
                                        </p:tav>
                                        <p:tav tm="100000">
                                          <p:val>
                                            <p:strVal val="#ppt_h"/>
                                          </p:val>
                                        </p:tav>
                                      </p:tavLst>
                                    </p:anim>
                                    <p:animEffect transition="in" filter="fade">
                                      <p:cBhvr>
                                        <p:cTn id="56" dur="500"/>
                                        <p:tgtEl>
                                          <p:spTgt spid="11267">
                                            <p:txEl>
                                              <p:pRg st="9" end="9"/>
                                            </p:tx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1267">
                                            <p:txEl>
                                              <p:pRg st="10" end="10"/>
                                            </p:txEl>
                                          </p:spTgt>
                                        </p:tgtEl>
                                        <p:attrNameLst>
                                          <p:attrName>style.visibility</p:attrName>
                                        </p:attrNameLst>
                                      </p:cBhvr>
                                      <p:to>
                                        <p:strVal val="visible"/>
                                      </p:to>
                                    </p:set>
                                    <p:anim calcmode="lin" valueType="num">
                                      <p:cBhvr>
                                        <p:cTn id="59" dur="500" fill="hold"/>
                                        <p:tgtEl>
                                          <p:spTgt spid="11267">
                                            <p:txEl>
                                              <p:pRg st="10" end="10"/>
                                            </p:txEl>
                                          </p:spTgt>
                                        </p:tgtEl>
                                        <p:attrNameLst>
                                          <p:attrName>ppt_w</p:attrName>
                                        </p:attrNameLst>
                                      </p:cBhvr>
                                      <p:tavLst>
                                        <p:tav tm="0">
                                          <p:val>
                                            <p:fltVal val="0"/>
                                          </p:val>
                                        </p:tav>
                                        <p:tav tm="100000">
                                          <p:val>
                                            <p:strVal val="#ppt_w"/>
                                          </p:val>
                                        </p:tav>
                                      </p:tavLst>
                                    </p:anim>
                                    <p:anim calcmode="lin" valueType="num">
                                      <p:cBhvr>
                                        <p:cTn id="60" dur="500" fill="hold"/>
                                        <p:tgtEl>
                                          <p:spTgt spid="11267">
                                            <p:txEl>
                                              <p:pRg st="10" end="10"/>
                                            </p:txEl>
                                          </p:spTgt>
                                        </p:tgtEl>
                                        <p:attrNameLst>
                                          <p:attrName>ppt_h</p:attrName>
                                        </p:attrNameLst>
                                      </p:cBhvr>
                                      <p:tavLst>
                                        <p:tav tm="0">
                                          <p:val>
                                            <p:fltVal val="0"/>
                                          </p:val>
                                        </p:tav>
                                        <p:tav tm="100000">
                                          <p:val>
                                            <p:strVal val="#ppt_h"/>
                                          </p:val>
                                        </p:tav>
                                      </p:tavLst>
                                    </p:anim>
                                    <p:animEffect transition="in" filter="fade">
                                      <p:cBhvr>
                                        <p:cTn id="61" dur="500"/>
                                        <p:tgtEl>
                                          <p:spTgt spid="11267">
                                            <p:txEl>
                                              <p:pRg st="10" end="10"/>
                                            </p:tx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1267">
                                            <p:txEl>
                                              <p:pRg st="11" end="11"/>
                                            </p:txEl>
                                          </p:spTgt>
                                        </p:tgtEl>
                                        <p:attrNameLst>
                                          <p:attrName>style.visibility</p:attrName>
                                        </p:attrNameLst>
                                      </p:cBhvr>
                                      <p:to>
                                        <p:strVal val="visible"/>
                                      </p:to>
                                    </p:set>
                                    <p:anim calcmode="lin" valueType="num">
                                      <p:cBhvr>
                                        <p:cTn id="64" dur="500" fill="hold"/>
                                        <p:tgtEl>
                                          <p:spTgt spid="11267">
                                            <p:txEl>
                                              <p:pRg st="11" end="11"/>
                                            </p:txEl>
                                          </p:spTgt>
                                        </p:tgtEl>
                                        <p:attrNameLst>
                                          <p:attrName>ppt_w</p:attrName>
                                        </p:attrNameLst>
                                      </p:cBhvr>
                                      <p:tavLst>
                                        <p:tav tm="0">
                                          <p:val>
                                            <p:fltVal val="0"/>
                                          </p:val>
                                        </p:tav>
                                        <p:tav tm="100000">
                                          <p:val>
                                            <p:strVal val="#ppt_w"/>
                                          </p:val>
                                        </p:tav>
                                      </p:tavLst>
                                    </p:anim>
                                    <p:anim calcmode="lin" valueType="num">
                                      <p:cBhvr>
                                        <p:cTn id="65" dur="500" fill="hold"/>
                                        <p:tgtEl>
                                          <p:spTgt spid="11267">
                                            <p:txEl>
                                              <p:pRg st="11" end="11"/>
                                            </p:txEl>
                                          </p:spTgt>
                                        </p:tgtEl>
                                        <p:attrNameLst>
                                          <p:attrName>ppt_h</p:attrName>
                                        </p:attrNameLst>
                                      </p:cBhvr>
                                      <p:tavLst>
                                        <p:tav tm="0">
                                          <p:val>
                                            <p:fltVal val="0"/>
                                          </p:val>
                                        </p:tav>
                                        <p:tav tm="100000">
                                          <p:val>
                                            <p:strVal val="#ppt_h"/>
                                          </p:val>
                                        </p:tav>
                                      </p:tavLst>
                                    </p:anim>
                                    <p:animEffect transition="in" filter="fade">
                                      <p:cBhvr>
                                        <p:cTn id="66" dur="500"/>
                                        <p:tgtEl>
                                          <p:spTgt spid="112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62025" y="166688"/>
            <a:ext cx="7724775" cy="576262"/>
          </a:xfrm>
        </p:spPr>
        <p:txBody>
          <a:bodyPr/>
          <a:lstStyle/>
          <a:p>
            <a:pPr eaLnBrk="1" hangingPunct="1"/>
            <a:r>
              <a:rPr lang="en-US" altLang="en-US"/>
              <a:t>File-System Implementation</a:t>
            </a:r>
          </a:p>
        </p:txBody>
      </p:sp>
      <p:sp>
        <p:nvSpPr>
          <p:cNvPr id="11267" name="Content Placeholder 2"/>
          <p:cNvSpPr>
            <a:spLocks noGrp="1"/>
          </p:cNvSpPr>
          <p:nvPr>
            <p:ph idx="1"/>
          </p:nvPr>
        </p:nvSpPr>
        <p:spPr>
          <a:xfrm>
            <a:off x="869949" y="921577"/>
            <a:ext cx="7964561" cy="4530725"/>
          </a:xfrm>
        </p:spPr>
        <p:txBody>
          <a:bodyPr/>
          <a:lstStyle/>
          <a:p>
            <a:pPr>
              <a:buFont typeface="Wingdings" panose="05000000000000000000" pitchFamily="2" charset="2"/>
              <a:buChar char="q"/>
            </a:pPr>
            <a:r>
              <a:rPr lang="en-US" altLang="en-US" dirty="0">
                <a:solidFill>
                  <a:srgbClr val="FF0000"/>
                </a:solidFill>
              </a:rPr>
              <a:t>In-memory structures</a:t>
            </a:r>
          </a:p>
          <a:p>
            <a:pPr lvl="1">
              <a:buFont typeface="Wingdings" panose="05000000000000000000" pitchFamily="2" charset="2"/>
              <a:buChar char="q"/>
            </a:pPr>
            <a:r>
              <a:rPr lang="en-US" altLang="en-US" dirty="0"/>
              <a:t>Used for both file-system management and performance improvement via caching</a:t>
            </a:r>
          </a:p>
          <a:p>
            <a:pPr lvl="1">
              <a:buFont typeface="Wingdings" panose="05000000000000000000" pitchFamily="2" charset="2"/>
              <a:buChar char="q"/>
            </a:pPr>
            <a:r>
              <a:rPr lang="en-US" altLang="en-US" dirty="0"/>
              <a:t>Data are loaded at mount time</a:t>
            </a:r>
          </a:p>
          <a:p>
            <a:pPr lvl="1">
              <a:buFont typeface="Wingdings" panose="05000000000000000000" pitchFamily="2" charset="2"/>
              <a:buChar char="q"/>
            </a:pPr>
            <a:r>
              <a:rPr lang="en-US" altLang="en-US" dirty="0"/>
              <a:t>Data are updated during file-system operations</a:t>
            </a:r>
          </a:p>
          <a:p>
            <a:pPr lvl="1">
              <a:buFont typeface="Wingdings" panose="05000000000000000000" pitchFamily="2" charset="2"/>
              <a:buChar char="q"/>
            </a:pPr>
            <a:r>
              <a:rPr lang="en-US" altLang="en-US" dirty="0"/>
              <a:t>Data are discarded at dismount</a:t>
            </a:r>
          </a:p>
          <a:p>
            <a:pPr>
              <a:buFont typeface="Wingdings" panose="05000000000000000000" pitchFamily="2" charset="2"/>
              <a:buChar char="q"/>
            </a:pPr>
            <a:r>
              <a:rPr lang="en-US" altLang="en-US" dirty="0"/>
              <a:t>Data Structures include:</a:t>
            </a:r>
          </a:p>
          <a:p>
            <a:pPr lvl="1">
              <a:buFont typeface="Wingdings" panose="05000000000000000000" pitchFamily="2" charset="2"/>
              <a:buChar char="q"/>
            </a:pPr>
            <a:r>
              <a:rPr lang="en-US" altLang="en-US" dirty="0"/>
              <a:t>In-memory </a:t>
            </a:r>
            <a:r>
              <a:rPr lang="en-US" altLang="en-US" b="1" dirty="0">
                <a:solidFill>
                  <a:srgbClr val="3366FF"/>
                </a:solidFill>
              </a:rPr>
              <a:t>mount table </a:t>
            </a:r>
            <a:r>
              <a:rPr lang="en-US" altLang="en-US" dirty="0"/>
              <a:t>contains information about each mounted table</a:t>
            </a:r>
          </a:p>
          <a:p>
            <a:pPr lvl="1">
              <a:buFont typeface="Wingdings" panose="05000000000000000000" pitchFamily="2" charset="2"/>
              <a:buChar char="q"/>
            </a:pPr>
            <a:r>
              <a:rPr lang="en-US" altLang="en-US" dirty="0"/>
              <a:t>In-memory </a:t>
            </a:r>
            <a:r>
              <a:rPr lang="en-US" altLang="en-US" b="1" dirty="0">
                <a:solidFill>
                  <a:srgbClr val="3366FF"/>
                </a:solidFill>
              </a:rPr>
              <a:t>Directory Structure Cache </a:t>
            </a:r>
            <a:r>
              <a:rPr lang="en-US" altLang="en-US" dirty="0"/>
              <a:t>holds the directory information of recently accessed directories. </a:t>
            </a:r>
          </a:p>
          <a:p>
            <a:pPr lvl="1">
              <a:buFont typeface="Wingdings" panose="05000000000000000000" pitchFamily="2" charset="2"/>
              <a:buChar char="q"/>
            </a:pPr>
            <a:r>
              <a:rPr lang="en-US" altLang="en-US" dirty="0"/>
              <a:t>The </a:t>
            </a:r>
            <a:r>
              <a:rPr lang="en-US" altLang="en-US" b="1" dirty="0">
                <a:solidFill>
                  <a:srgbClr val="3366FF"/>
                </a:solidFill>
              </a:rPr>
              <a:t>System-wide-Open-File Table</a:t>
            </a:r>
            <a:r>
              <a:rPr lang="en-US" altLang="en-US" dirty="0"/>
              <a:t> contains a copy of the FCB of each open file, as well as other information. </a:t>
            </a:r>
          </a:p>
          <a:p>
            <a:pPr lvl="1">
              <a:buFont typeface="Wingdings" panose="05000000000000000000" pitchFamily="2" charset="2"/>
              <a:buChar char="q"/>
            </a:pPr>
            <a:r>
              <a:rPr lang="en-US" altLang="en-US" dirty="0"/>
              <a:t>The </a:t>
            </a:r>
            <a:r>
              <a:rPr lang="en-US" altLang="en-US" b="1" dirty="0">
                <a:solidFill>
                  <a:srgbClr val="3366FF"/>
                </a:solidFill>
              </a:rPr>
              <a:t>Per-Process-Open-File Table </a:t>
            </a:r>
            <a:r>
              <a:rPr lang="en-US" altLang="en-US" dirty="0"/>
              <a:t>contains a pointer to the entry in the </a:t>
            </a:r>
            <a:r>
              <a:rPr lang="en-US" altLang="en-US" b="1" dirty="0">
                <a:solidFill>
                  <a:srgbClr val="3366FF"/>
                </a:solidFill>
              </a:rPr>
              <a:t>System-wide-Open-File Table.</a:t>
            </a:r>
          </a:p>
          <a:p>
            <a:pPr lvl="1">
              <a:buFont typeface="Wingdings" panose="05000000000000000000" pitchFamily="2" charset="2"/>
              <a:buChar char="q"/>
            </a:pPr>
            <a:r>
              <a:rPr lang="en-US" altLang="en-US" dirty="0"/>
              <a:t>Buffers hold file-system blocks when they are being read to or from disk.</a:t>
            </a:r>
          </a:p>
        </p:txBody>
      </p:sp>
    </p:spTree>
    <p:extLst>
      <p:ext uri="{BB962C8B-B14F-4D97-AF65-F5344CB8AC3E}">
        <p14:creationId xmlns:p14="http://schemas.microsoft.com/office/powerpoint/2010/main" val="143763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anim calcmode="lin" valueType="num">
                                      <p:cBhvr additive="base">
                                        <p:cTn id="11"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anim calcmode="lin" valueType="num">
                                      <p:cBhvr additive="base">
                                        <p:cTn id="15"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2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anim calcmode="lin" valueType="num">
                                      <p:cBhvr additive="base">
                                        <p:cTn id="19"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 calcmode="lin" valueType="num">
                                      <p:cBhvr additive="base">
                                        <p:cTn id="23"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267">
                                            <p:txEl>
                                              <p:pRg st="5" end="5"/>
                                            </p:txEl>
                                          </p:spTgt>
                                        </p:tgtEl>
                                        <p:attrNameLst>
                                          <p:attrName>style.visibility</p:attrName>
                                        </p:attrNameLst>
                                      </p:cBhvr>
                                      <p:to>
                                        <p:strVal val="visible"/>
                                      </p:to>
                                    </p:set>
                                    <p:animEffect transition="in" filter="fade">
                                      <p:cBhvr>
                                        <p:cTn id="29" dur="1000"/>
                                        <p:tgtEl>
                                          <p:spTgt spid="11267">
                                            <p:txEl>
                                              <p:pRg st="5" end="5"/>
                                            </p:txEl>
                                          </p:spTgt>
                                        </p:tgtEl>
                                      </p:cBhvr>
                                    </p:animEffect>
                                    <p:anim calcmode="lin" valueType="num">
                                      <p:cBhvr>
                                        <p:cTn id="30" dur="10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126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267">
                                            <p:txEl>
                                              <p:pRg st="6" end="6"/>
                                            </p:txEl>
                                          </p:spTgt>
                                        </p:tgtEl>
                                        <p:attrNameLst>
                                          <p:attrName>style.visibility</p:attrName>
                                        </p:attrNameLst>
                                      </p:cBhvr>
                                      <p:to>
                                        <p:strVal val="visible"/>
                                      </p:to>
                                    </p:set>
                                    <p:animEffect transition="in" filter="fade">
                                      <p:cBhvr>
                                        <p:cTn id="34" dur="1000"/>
                                        <p:tgtEl>
                                          <p:spTgt spid="11267">
                                            <p:txEl>
                                              <p:pRg st="6" end="6"/>
                                            </p:txEl>
                                          </p:spTgt>
                                        </p:tgtEl>
                                      </p:cBhvr>
                                    </p:animEffect>
                                    <p:anim calcmode="lin" valueType="num">
                                      <p:cBhvr>
                                        <p:cTn id="35" dur="10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1267">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267">
                                            <p:txEl>
                                              <p:pRg st="7" end="7"/>
                                            </p:txEl>
                                          </p:spTgt>
                                        </p:tgtEl>
                                        <p:attrNameLst>
                                          <p:attrName>style.visibility</p:attrName>
                                        </p:attrNameLst>
                                      </p:cBhvr>
                                      <p:to>
                                        <p:strVal val="visible"/>
                                      </p:to>
                                    </p:set>
                                    <p:animEffect transition="in" filter="fade">
                                      <p:cBhvr>
                                        <p:cTn id="39" dur="1000"/>
                                        <p:tgtEl>
                                          <p:spTgt spid="11267">
                                            <p:txEl>
                                              <p:pRg st="7" end="7"/>
                                            </p:txEl>
                                          </p:spTgt>
                                        </p:tgtEl>
                                      </p:cBhvr>
                                    </p:animEffect>
                                    <p:anim calcmode="lin" valueType="num">
                                      <p:cBhvr>
                                        <p:cTn id="40" dur="10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126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1267">
                                            <p:txEl>
                                              <p:pRg st="8" end="8"/>
                                            </p:txEl>
                                          </p:spTgt>
                                        </p:tgtEl>
                                        <p:attrNameLst>
                                          <p:attrName>style.visibility</p:attrName>
                                        </p:attrNameLst>
                                      </p:cBhvr>
                                      <p:to>
                                        <p:strVal val="visible"/>
                                      </p:to>
                                    </p:set>
                                    <p:animEffect transition="in" filter="fade">
                                      <p:cBhvr>
                                        <p:cTn id="44" dur="1000"/>
                                        <p:tgtEl>
                                          <p:spTgt spid="11267">
                                            <p:txEl>
                                              <p:pRg st="8" end="8"/>
                                            </p:txEl>
                                          </p:spTgt>
                                        </p:tgtEl>
                                      </p:cBhvr>
                                    </p:animEffect>
                                    <p:anim calcmode="lin" valueType="num">
                                      <p:cBhvr>
                                        <p:cTn id="45" dur="10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126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1267">
                                            <p:txEl>
                                              <p:pRg st="9" end="9"/>
                                            </p:txEl>
                                          </p:spTgt>
                                        </p:tgtEl>
                                        <p:attrNameLst>
                                          <p:attrName>style.visibility</p:attrName>
                                        </p:attrNameLst>
                                      </p:cBhvr>
                                      <p:to>
                                        <p:strVal val="visible"/>
                                      </p:to>
                                    </p:set>
                                    <p:animEffect transition="in" filter="fade">
                                      <p:cBhvr>
                                        <p:cTn id="49" dur="1000"/>
                                        <p:tgtEl>
                                          <p:spTgt spid="11267">
                                            <p:txEl>
                                              <p:pRg st="9" end="9"/>
                                            </p:txEl>
                                          </p:spTgt>
                                        </p:tgtEl>
                                      </p:cBhvr>
                                    </p:animEffect>
                                    <p:anim calcmode="lin" valueType="num">
                                      <p:cBhvr>
                                        <p:cTn id="50" dur="1000" fill="hold"/>
                                        <p:tgtEl>
                                          <p:spTgt spid="1126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1267">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1267">
                                            <p:txEl>
                                              <p:pRg st="10" end="10"/>
                                            </p:txEl>
                                          </p:spTgt>
                                        </p:tgtEl>
                                        <p:attrNameLst>
                                          <p:attrName>style.visibility</p:attrName>
                                        </p:attrNameLst>
                                      </p:cBhvr>
                                      <p:to>
                                        <p:strVal val="visible"/>
                                      </p:to>
                                    </p:set>
                                    <p:animEffect transition="in" filter="fade">
                                      <p:cBhvr>
                                        <p:cTn id="54" dur="1000"/>
                                        <p:tgtEl>
                                          <p:spTgt spid="11267">
                                            <p:txEl>
                                              <p:pRg st="10" end="10"/>
                                            </p:txEl>
                                          </p:spTgt>
                                        </p:tgtEl>
                                      </p:cBhvr>
                                    </p:animEffect>
                                    <p:anim calcmode="lin" valueType="num">
                                      <p:cBhvr>
                                        <p:cTn id="55" dur="1000" fill="hold"/>
                                        <p:tgtEl>
                                          <p:spTgt spid="11267">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126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962025" y="166688"/>
            <a:ext cx="7724775" cy="576262"/>
          </a:xfrm>
        </p:spPr>
        <p:txBody>
          <a:bodyPr/>
          <a:lstStyle/>
          <a:p>
            <a:pPr eaLnBrk="1" hangingPunct="1"/>
            <a:r>
              <a:rPr lang="en-US" altLang="en-US"/>
              <a:t>File-System Implementation (Cont.)</a:t>
            </a:r>
          </a:p>
        </p:txBody>
      </p:sp>
      <p:sp>
        <p:nvSpPr>
          <p:cNvPr id="12291" name="Content Placeholder 2"/>
          <p:cNvSpPr>
            <a:spLocks noGrp="1"/>
          </p:cNvSpPr>
          <p:nvPr>
            <p:ph idx="1"/>
          </p:nvPr>
        </p:nvSpPr>
        <p:spPr>
          <a:xfrm>
            <a:off x="869950" y="1076325"/>
            <a:ext cx="7013575" cy="4530725"/>
          </a:xfrm>
        </p:spPr>
        <p:txBody>
          <a:bodyPr/>
          <a:lstStyle/>
          <a:p>
            <a:r>
              <a:rPr lang="en-US" altLang="en-US" dirty="0"/>
              <a:t>Per-file </a:t>
            </a:r>
            <a:r>
              <a:rPr lang="en-US" altLang="en-US" b="1" dirty="0">
                <a:solidFill>
                  <a:srgbClr val="3366FF"/>
                </a:solidFill>
              </a:rPr>
              <a:t>File Control Block </a:t>
            </a:r>
            <a:r>
              <a:rPr lang="en-US" altLang="en-US" b="1" dirty="0">
                <a:solidFill>
                  <a:srgbClr val="000000"/>
                </a:solidFill>
              </a:rPr>
              <a:t>(</a:t>
            </a:r>
            <a:r>
              <a:rPr lang="en-US" altLang="en-US" b="1" dirty="0">
                <a:solidFill>
                  <a:srgbClr val="3366FF"/>
                </a:solidFill>
              </a:rPr>
              <a:t>FCB</a:t>
            </a:r>
            <a:r>
              <a:rPr lang="en-US" altLang="en-US" b="1" dirty="0"/>
              <a:t>)</a:t>
            </a:r>
            <a:r>
              <a:rPr lang="en-US" altLang="en-US" dirty="0"/>
              <a:t> contains many details about the file</a:t>
            </a:r>
          </a:p>
        </p:txBody>
      </p:sp>
      <p:pic>
        <p:nvPicPr>
          <p:cNvPr id="12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2151124"/>
            <a:ext cx="35099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5675" y="182563"/>
            <a:ext cx="7762875" cy="576262"/>
          </a:xfrm>
        </p:spPr>
        <p:txBody>
          <a:bodyPr/>
          <a:lstStyle/>
          <a:p>
            <a:pPr eaLnBrk="1" hangingPunct="1"/>
            <a:r>
              <a:rPr lang="en-US" altLang="en-US" dirty="0"/>
              <a:t>To Create a New File</a:t>
            </a:r>
            <a:endParaRPr lang="en-US" altLang="en-US" sz="2400" dirty="0"/>
          </a:p>
        </p:txBody>
      </p:sp>
      <p:sp>
        <p:nvSpPr>
          <p:cNvPr id="13315" name="Rectangle 3"/>
          <p:cNvSpPr>
            <a:spLocks noGrp="1" noChangeArrowheads="1"/>
          </p:cNvSpPr>
          <p:nvPr>
            <p:ph type="body" idx="1"/>
          </p:nvPr>
        </p:nvSpPr>
        <p:spPr>
          <a:xfrm>
            <a:off x="806450" y="1233488"/>
            <a:ext cx="6886575" cy="4530725"/>
          </a:xfrm>
        </p:spPr>
        <p:txBody>
          <a:bodyPr/>
          <a:lstStyle/>
          <a:p>
            <a:pPr>
              <a:buFont typeface="+mj-lt"/>
              <a:buAutoNum type="arabicPeriod"/>
            </a:pPr>
            <a:r>
              <a:rPr lang="en-US" altLang="en-US" dirty="0"/>
              <a:t>An application program calls the logical file system.</a:t>
            </a:r>
          </a:p>
          <a:p>
            <a:pPr>
              <a:buFont typeface="+mj-lt"/>
              <a:buAutoNum type="arabicPeriod"/>
            </a:pPr>
            <a:r>
              <a:rPr lang="en-US" altLang="en-US" dirty="0"/>
              <a:t>The logical file system knows the format of the directory structures. </a:t>
            </a:r>
          </a:p>
          <a:p>
            <a:pPr marL="857250" lvl="1" indent="-400050">
              <a:buFont typeface="+mj-lt"/>
              <a:buAutoNum type="romanLcPeriod"/>
            </a:pPr>
            <a:r>
              <a:rPr lang="en-US" altLang="en-US" dirty="0"/>
              <a:t>It allocates a new FCB or gets one from the free FCB pool</a:t>
            </a:r>
          </a:p>
          <a:p>
            <a:pPr marL="857250" lvl="1" indent="-400050">
              <a:buFont typeface="+mj-lt"/>
              <a:buAutoNum type="romanLcPeriod"/>
            </a:pPr>
            <a:r>
              <a:rPr lang="en-US" altLang="en-US" dirty="0"/>
              <a:t>It reads the appropriate directory into memory, updates it with the new file name and FCB, and writes it back to disk.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5675" y="182563"/>
            <a:ext cx="7762875" cy="576262"/>
          </a:xfrm>
        </p:spPr>
        <p:txBody>
          <a:bodyPr/>
          <a:lstStyle/>
          <a:p>
            <a:pPr eaLnBrk="1" hangingPunct="1"/>
            <a:r>
              <a:rPr lang="en-US" altLang="en-US" dirty="0"/>
              <a:t>To Use a File</a:t>
            </a:r>
            <a:endParaRPr lang="en-US" altLang="en-US" sz="2400" dirty="0"/>
          </a:p>
        </p:txBody>
      </p:sp>
      <p:sp>
        <p:nvSpPr>
          <p:cNvPr id="13315" name="Rectangle 3"/>
          <p:cNvSpPr>
            <a:spLocks noGrp="1" noChangeArrowheads="1"/>
          </p:cNvSpPr>
          <p:nvPr>
            <p:ph type="body" idx="1"/>
          </p:nvPr>
        </p:nvSpPr>
        <p:spPr>
          <a:xfrm>
            <a:off x="806449" y="1004888"/>
            <a:ext cx="7775575" cy="4530725"/>
          </a:xfrm>
        </p:spPr>
        <p:txBody>
          <a:bodyPr/>
          <a:lstStyle/>
          <a:p>
            <a:pPr>
              <a:buFont typeface="+mj-lt"/>
              <a:buAutoNum type="arabicPeriod"/>
            </a:pPr>
            <a:r>
              <a:rPr lang="en-US" altLang="en-US" dirty="0"/>
              <a:t>The file must be opened before use for I/O.</a:t>
            </a:r>
          </a:p>
          <a:p>
            <a:pPr>
              <a:buFont typeface="+mj-lt"/>
              <a:buAutoNum type="arabicPeriod"/>
            </a:pPr>
            <a:r>
              <a:rPr lang="en-US" altLang="en-US" dirty="0"/>
              <a:t>The </a:t>
            </a:r>
            <a:r>
              <a:rPr lang="en-US" altLang="en-US" dirty="0">
                <a:latin typeface="Lucida Console" panose="020B0609040504020204" pitchFamily="49" charset="0"/>
              </a:rPr>
              <a:t>open(</a:t>
            </a:r>
            <a:r>
              <a:rPr lang="en-US" altLang="en-US" dirty="0"/>
              <a:t>) call passes a file name to the logical file system.</a:t>
            </a:r>
          </a:p>
          <a:p>
            <a:pPr>
              <a:buFont typeface="+mj-lt"/>
              <a:buAutoNum type="arabicPeriod"/>
            </a:pPr>
            <a:r>
              <a:rPr lang="en-US" altLang="en-US" dirty="0"/>
              <a:t>The </a:t>
            </a:r>
            <a:r>
              <a:rPr lang="en-US" altLang="en-US" dirty="0">
                <a:latin typeface="Lucida Console" panose="020B0609040504020204" pitchFamily="49" charset="0"/>
              </a:rPr>
              <a:t>open(</a:t>
            </a:r>
            <a:r>
              <a:rPr lang="en-US" altLang="en-US" dirty="0"/>
              <a:t>) system call first searches the System-wide-Open-File Table to see if the file is already in use by another process.</a:t>
            </a:r>
          </a:p>
          <a:p>
            <a:pPr marL="857250" lvl="1" indent="-400050">
              <a:buFont typeface="+mj-lt"/>
              <a:buAutoNum type="romanLcPeriod"/>
            </a:pPr>
            <a:r>
              <a:rPr lang="en-US" altLang="en-US" dirty="0"/>
              <a:t>If it is, a Per-Process-Open-File Table entry is created pointing to the existing System-wide-Open-File table. </a:t>
            </a:r>
          </a:p>
          <a:p>
            <a:pPr marL="857250" lvl="1" indent="-400050">
              <a:buFont typeface="+mj-lt"/>
              <a:buAutoNum type="romanLcPeriod"/>
            </a:pPr>
            <a:r>
              <a:rPr lang="en-US" altLang="en-US" dirty="0"/>
              <a:t>If the file is not already open, the directory structure is searched for the provided file name. Parts of the directory structure are cached in memory to speed this search operation.</a:t>
            </a:r>
          </a:p>
          <a:p>
            <a:pPr marL="857250" lvl="1" indent="-400050">
              <a:buFont typeface="+mj-lt"/>
              <a:buAutoNum type="romanLcPeriod"/>
            </a:pPr>
            <a:r>
              <a:rPr lang="en-US" altLang="en-US" dirty="0"/>
              <a:t>When the file is found, the FCB is copied into the System-wide-Open-File Table in memory </a:t>
            </a:r>
          </a:p>
          <a:p>
            <a:pPr>
              <a:buFont typeface="+mj-lt"/>
              <a:buAutoNum type="arabicPeriod"/>
            </a:pPr>
            <a:r>
              <a:rPr lang="en-US" altLang="en-US" dirty="0"/>
              <a:t>An entry is then made in the Per-Process-Open-File Table with a pointer to the System-wide-Open-File table and some other fields:</a:t>
            </a:r>
          </a:p>
          <a:p>
            <a:pPr marL="857250" lvl="1" indent="-400050">
              <a:buFont typeface="+mj-lt"/>
              <a:buAutoNum type="romanLcPeriod"/>
            </a:pPr>
            <a:r>
              <a:rPr lang="en-US" altLang="en-US" dirty="0"/>
              <a:t>A pointer to the current location in the file (for the next </a:t>
            </a:r>
            <a:r>
              <a:rPr lang="en-US" altLang="en-US" dirty="0">
                <a:latin typeface="Lucida Console" panose="020B0609040504020204" pitchFamily="49" charset="0"/>
                <a:cs typeface="ＭＳ Ｐゴシック" charset="-128"/>
              </a:rPr>
              <a:t>read() </a:t>
            </a:r>
            <a:r>
              <a:rPr lang="en-US" altLang="en-US" dirty="0"/>
              <a:t>and </a:t>
            </a:r>
            <a:r>
              <a:rPr lang="en-US" altLang="en-US" dirty="0">
                <a:latin typeface="Lucida Console" panose="020B0609040504020204" pitchFamily="49" charset="0"/>
                <a:cs typeface="ＭＳ Ｐゴシック" charset="-128"/>
              </a:rPr>
              <a:t>write(</a:t>
            </a:r>
            <a:r>
              <a:rPr lang="en-US" altLang="en-US" dirty="0"/>
              <a:t>) operations)</a:t>
            </a:r>
          </a:p>
          <a:p>
            <a:pPr marL="857250" lvl="1" indent="-400050">
              <a:buFont typeface="+mj-lt"/>
              <a:buAutoNum type="romanLcPeriod"/>
            </a:pPr>
            <a:r>
              <a:rPr lang="en-US" altLang="en-US" dirty="0"/>
              <a:t>The access mode in which the file is open.</a:t>
            </a:r>
          </a:p>
          <a:p>
            <a:pPr lvl="1">
              <a:buFont typeface="Wingdings" panose="05000000000000000000" pitchFamily="2" charset="2"/>
              <a:buChar char="q"/>
            </a:pPr>
            <a:endParaRPr lang="en-US" altLang="en-US" dirty="0"/>
          </a:p>
        </p:txBody>
      </p:sp>
    </p:spTree>
    <p:extLst>
      <p:ext uri="{BB962C8B-B14F-4D97-AF65-F5344CB8AC3E}">
        <p14:creationId xmlns:p14="http://schemas.microsoft.com/office/powerpoint/2010/main" val="294538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p:cTn id="7" dur="1000" fill="hold"/>
                                        <p:tgtEl>
                                          <p:spTgt spid="1331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31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331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33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anim calcmode="lin" valueType="num">
                                      <p:cBhvr>
                                        <p:cTn id="15" dur="1000" fill="hold"/>
                                        <p:tgtEl>
                                          <p:spTgt spid="1331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331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331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331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315">
                                            <p:txEl>
                                              <p:pRg st="2" end="2"/>
                                            </p:txEl>
                                          </p:spTgt>
                                        </p:tgtEl>
                                        <p:attrNameLst>
                                          <p:attrName>style.visibility</p:attrName>
                                        </p:attrNameLst>
                                      </p:cBhvr>
                                      <p:to>
                                        <p:strVal val="visible"/>
                                      </p:to>
                                    </p:set>
                                    <p:anim calcmode="lin" valueType="num">
                                      <p:cBhvr>
                                        <p:cTn id="23" dur="1000" fill="hold"/>
                                        <p:tgtEl>
                                          <p:spTgt spid="1331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331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331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3315">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3315">
                                            <p:txEl>
                                              <p:pRg st="3" end="3"/>
                                            </p:txEl>
                                          </p:spTgt>
                                        </p:tgtEl>
                                        <p:attrNameLst>
                                          <p:attrName>style.visibility</p:attrName>
                                        </p:attrNameLst>
                                      </p:cBhvr>
                                      <p:to>
                                        <p:strVal val="visible"/>
                                      </p:to>
                                    </p:set>
                                    <p:anim calcmode="lin" valueType="num">
                                      <p:cBhvr>
                                        <p:cTn id="29" dur="1000" fill="hold"/>
                                        <p:tgtEl>
                                          <p:spTgt spid="13315">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3315">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3315">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13315">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3315">
                                            <p:txEl>
                                              <p:pRg st="4" end="4"/>
                                            </p:txEl>
                                          </p:spTgt>
                                        </p:tgtEl>
                                        <p:attrNameLst>
                                          <p:attrName>style.visibility</p:attrName>
                                        </p:attrNameLst>
                                      </p:cBhvr>
                                      <p:to>
                                        <p:strVal val="visible"/>
                                      </p:to>
                                    </p:set>
                                    <p:anim calcmode="lin" valueType="num">
                                      <p:cBhvr>
                                        <p:cTn id="35" dur="1000" fill="hold"/>
                                        <p:tgtEl>
                                          <p:spTgt spid="13315">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13315">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13315">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13315">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3315">
                                            <p:txEl>
                                              <p:pRg st="5" end="5"/>
                                            </p:txEl>
                                          </p:spTgt>
                                        </p:tgtEl>
                                        <p:attrNameLst>
                                          <p:attrName>style.visibility</p:attrName>
                                        </p:attrNameLst>
                                      </p:cBhvr>
                                      <p:to>
                                        <p:strVal val="visible"/>
                                      </p:to>
                                    </p:set>
                                    <p:anim calcmode="lin" valueType="num">
                                      <p:cBhvr>
                                        <p:cTn id="41" dur="1000" fill="hold"/>
                                        <p:tgtEl>
                                          <p:spTgt spid="13315">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13315">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13315">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1331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3315">
                                            <p:txEl>
                                              <p:pRg st="6" end="6"/>
                                            </p:txEl>
                                          </p:spTgt>
                                        </p:tgtEl>
                                        <p:attrNameLst>
                                          <p:attrName>style.visibility</p:attrName>
                                        </p:attrNameLst>
                                      </p:cBhvr>
                                      <p:to>
                                        <p:strVal val="visible"/>
                                      </p:to>
                                    </p:set>
                                    <p:anim calcmode="lin" valueType="num">
                                      <p:cBhvr>
                                        <p:cTn id="49" dur="1000" fill="hold"/>
                                        <p:tgtEl>
                                          <p:spTgt spid="13315">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13315">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13315">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13315">
                                            <p:txEl>
                                              <p:pRg st="6" end="6"/>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3315">
                                            <p:txEl>
                                              <p:pRg st="7" end="7"/>
                                            </p:txEl>
                                          </p:spTgt>
                                        </p:tgtEl>
                                        <p:attrNameLst>
                                          <p:attrName>style.visibility</p:attrName>
                                        </p:attrNameLst>
                                      </p:cBhvr>
                                      <p:to>
                                        <p:strVal val="visible"/>
                                      </p:to>
                                    </p:set>
                                    <p:anim calcmode="lin" valueType="num">
                                      <p:cBhvr>
                                        <p:cTn id="55" dur="1000" fill="hold"/>
                                        <p:tgtEl>
                                          <p:spTgt spid="13315">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13315">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13315">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13315">
                                            <p:txEl>
                                              <p:pRg st="7" end="7"/>
                                            </p:tx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3315">
                                            <p:txEl>
                                              <p:pRg st="8" end="8"/>
                                            </p:txEl>
                                          </p:spTgt>
                                        </p:tgtEl>
                                        <p:attrNameLst>
                                          <p:attrName>style.visibility</p:attrName>
                                        </p:attrNameLst>
                                      </p:cBhvr>
                                      <p:to>
                                        <p:strVal val="visible"/>
                                      </p:to>
                                    </p:set>
                                    <p:anim calcmode="lin" valueType="num">
                                      <p:cBhvr>
                                        <p:cTn id="61" dur="1000" fill="hold"/>
                                        <p:tgtEl>
                                          <p:spTgt spid="13315">
                                            <p:txEl>
                                              <p:pRg st="8" end="8"/>
                                            </p:txEl>
                                          </p:spTgt>
                                        </p:tgtEl>
                                        <p:attrNameLst>
                                          <p:attrName>ppt_w</p:attrName>
                                        </p:attrNameLst>
                                      </p:cBhvr>
                                      <p:tavLst>
                                        <p:tav tm="0">
                                          <p:val>
                                            <p:fltVal val="0"/>
                                          </p:val>
                                        </p:tav>
                                        <p:tav tm="100000">
                                          <p:val>
                                            <p:strVal val="#ppt_w"/>
                                          </p:val>
                                        </p:tav>
                                      </p:tavLst>
                                    </p:anim>
                                    <p:anim calcmode="lin" valueType="num">
                                      <p:cBhvr>
                                        <p:cTn id="62" dur="1000" fill="hold"/>
                                        <p:tgtEl>
                                          <p:spTgt spid="13315">
                                            <p:txEl>
                                              <p:pRg st="8" end="8"/>
                                            </p:txEl>
                                          </p:spTgt>
                                        </p:tgtEl>
                                        <p:attrNameLst>
                                          <p:attrName>ppt_h</p:attrName>
                                        </p:attrNameLst>
                                      </p:cBhvr>
                                      <p:tavLst>
                                        <p:tav tm="0">
                                          <p:val>
                                            <p:fltVal val="0"/>
                                          </p:val>
                                        </p:tav>
                                        <p:tav tm="100000">
                                          <p:val>
                                            <p:strVal val="#ppt_h"/>
                                          </p:val>
                                        </p:tav>
                                      </p:tavLst>
                                    </p:anim>
                                    <p:anim calcmode="lin" valueType="num">
                                      <p:cBhvr>
                                        <p:cTn id="63" dur="1000" fill="hold"/>
                                        <p:tgtEl>
                                          <p:spTgt spid="13315">
                                            <p:txEl>
                                              <p:pRg st="8" end="8"/>
                                            </p:txEl>
                                          </p:spTgt>
                                        </p:tgtEl>
                                        <p:attrNameLst>
                                          <p:attrName>style.rotation</p:attrName>
                                        </p:attrNameLst>
                                      </p:cBhvr>
                                      <p:tavLst>
                                        <p:tav tm="0">
                                          <p:val>
                                            <p:fltVal val="90"/>
                                          </p:val>
                                        </p:tav>
                                        <p:tav tm="100000">
                                          <p:val>
                                            <p:fltVal val="0"/>
                                          </p:val>
                                        </p:tav>
                                      </p:tavLst>
                                    </p:anim>
                                    <p:animEffect transition="in" filter="fade">
                                      <p:cBhvr>
                                        <p:cTn id="64" dur="10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5675" y="182563"/>
            <a:ext cx="7762875" cy="576262"/>
          </a:xfrm>
        </p:spPr>
        <p:txBody>
          <a:bodyPr/>
          <a:lstStyle/>
          <a:p>
            <a:pPr eaLnBrk="1" hangingPunct="1"/>
            <a:r>
              <a:rPr lang="en-US" altLang="en-US" dirty="0"/>
              <a:t>To Use a File (continued)</a:t>
            </a:r>
            <a:endParaRPr lang="en-US" altLang="en-US" sz="2400" dirty="0"/>
          </a:p>
        </p:txBody>
      </p:sp>
      <p:sp>
        <p:nvSpPr>
          <p:cNvPr id="13315" name="Rectangle 3"/>
          <p:cNvSpPr>
            <a:spLocks noGrp="1" noChangeArrowheads="1"/>
          </p:cNvSpPr>
          <p:nvPr>
            <p:ph type="body" idx="1"/>
          </p:nvPr>
        </p:nvSpPr>
        <p:spPr>
          <a:xfrm>
            <a:off x="764247" y="1247556"/>
            <a:ext cx="7409082" cy="4530725"/>
          </a:xfrm>
        </p:spPr>
        <p:txBody>
          <a:bodyPr/>
          <a:lstStyle/>
          <a:p>
            <a:pPr>
              <a:buFont typeface="+mj-lt"/>
              <a:buAutoNum type="arabicPeriod" startAt="5"/>
            </a:pPr>
            <a:r>
              <a:rPr lang="en-US" altLang="en-US" dirty="0"/>
              <a:t>The open() call returns a pointer to the appropriate entry in the Per-Process-Open-File Table</a:t>
            </a:r>
          </a:p>
          <a:p>
            <a:pPr>
              <a:buFont typeface="+mj-lt"/>
              <a:buAutoNum type="arabicPeriod" startAt="5"/>
            </a:pPr>
            <a:r>
              <a:rPr lang="en-US" altLang="en-US" dirty="0"/>
              <a:t>All file operations are then used using this pointer.</a:t>
            </a:r>
          </a:p>
          <a:p>
            <a:pPr>
              <a:buFont typeface="+mj-lt"/>
              <a:buAutoNum type="arabicPeriod" startAt="5"/>
            </a:pPr>
            <a:r>
              <a:rPr lang="en-US" altLang="en-US" dirty="0"/>
              <a:t>The file name may not be part of the Open-File table as the system has no use for it once the FCB is located on disk.</a:t>
            </a:r>
          </a:p>
          <a:p>
            <a:pPr>
              <a:buFont typeface="+mj-lt"/>
              <a:buAutoNum type="arabicPeriod" startAt="5"/>
            </a:pPr>
            <a:r>
              <a:rPr lang="en-US" altLang="en-US" dirty="0"/>
              <a:t>It could be cached to save time on subsequent opens of the same file. </a:t>
            </a:r>
          </a:p>
          <a:p>
            <a:pPr>
              <a:buFont typeface="+mj-lt"/>
              <a:buAutoNum type="arabicPeriod" startAt="5"/>
            </a:pPr>
            <a:r>
              <a:rPr lang="en-US" altLang="en-US" dirty="0"/>
              <a:t>The file entry is known as </a:t>
            </a:r>
          </a:p>
          <a:p>
            <a:pPr lvl="1">
              <a:buFont typeface="Wingdings" panose="05000000000000000000" pitchFamily="2" charset="2"/>
              <a:buChar char="q"/>
            </a:pPr>
            <a:r>
              <a:rPr lang="en-US" altLang="en-US" dirty="0"/>
              <a:t>A File Descriptor in UNIX</a:t>
            </a:r>
          </a:p>
          <a:p>
            <a:pPr lvl="1">
              <a:buFont typeface="Wingdings" panose="05000000000000000000" pitchFamily="2" charset="2"/>
              <a:buChar char="q"/>
            </a:pPr>
            <a:r>
              <a:rPr lang="en-US" altLang="en-US" dirty="0"/>
              <a:t>A file Handle in Windows</a:t>
            </a:r>
          </a:p>
          <a:p>
            <a:pPr lvl="1">
              <a:buFont typeface="Wingdings" panose="05000000000000000000" pitchFamily="2" charset="2"/>
              <a:buChar char="q"/>
            </a:pPr>
            <a:endParaRPr lang="en-US" altLang="en-US" dirty="0"/>
          </a:p>
        </p:txBody>
      </p:sp>
    </p:spTree>
    <p:extLst>
      <p:ext uri="{BB962C8B-B14F-4D97-AF65-F5344CB8AC3E}">
        <p14:creationId xmlns:p14="http://schemas.microsoft.com/office/powerpoint/2010/main" val="94571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 calcmode="lin" valueType="num">
                                      <p:cBhvr additive="base">
                                        <p:cTn id="19"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5">
                                            <p:txEl>
                                              <p:pRg st="3" end="3"/>
                                            </p:txEl>
                                          </p:spTgt>
                                        </p:tgtEl>
                                        <p:attrNameLst>
                                          <p:attrName>style.visibility</p:attrName>
                                        </p:attrNameLst>
                                      </p:cBhvr>
                                      <p:to>
                                        <p:strVal val="visible"/>
                                      </p:to>
                                    </p:set>
                                    <p:anim calcmode="lin" valueType="num">
                                      <p:cBhvr additive="base">
                                        <p:cTn id="25"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5">
                                            <p:txEl>
                                              <p:pRg st="4" end="4"/>
                                            </p:txEl>
                                          </p:spTgt>
                                        </p:tgtEl>
                                        <p:attrNameLst>
                                          <p:attrName>style.visibility</p:attrName>
                                        </p:attrNameLst>
                                      </p:cBhvr>
                                      <p:to>
                                        <p:strVal val="visible"/>
                                      </p:to>
                                    </p:set>
                                    <p:anim calcmode="lin" valueType="num">
                                      <p:cBhvr additive="base">
                                        <p:cTn id="31"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15">
                                            <p:txEl>
                                              <p:pRg st="5" end="5"/>
                                            </p:txEl>
                                          </p:spTgt>
                                        </p:tgtEl>
                                        <p:attrNameLst>
                                          <p:attrName>style.visibility</p:attrName>
                                        </p:attrNameLst>
                                      </p:cBhvr>
                                      <p:to>
                                        <p:strVal val="visible"/>
                                      </p:to>
                                    </p:set>
                                    <p:anim calcmode="lin" valueType="num">
                                      <p:cBhvr additive="base">
                                        <p:cTn id="35"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315">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315">
                                            <p:txEl>
                                              <p:pRg st="6" end="6"/>
                                            </p:txEl>
                                          </p:spTgt>
                                        </p:tgtEl>
                                        <p:attrNameLst>
                                          <p:attrName>style.visibility</p:attrName>
                                        </p:attrNameLst>
                                      </p:cBhvr>
                                      <p:to>
                                        <p:strVal val="visible"/>
                                      </p:to>
                                    </p:set>
                                    <p:anim calcmode="lin" valueType="num">
                                      <p:cBhvr additive="base">
                                        <p:cTn id="39" dur="5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3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5675" y="182563"/>
            <a:ext cx="7762875" cy="576262"/>
          </a:xfrm>
        </p:spPr>
        <p:txBody>
          <a:bodyPr/>
          <a:lstStyle/>
          <a:p>
            <a:pPr eaLnBrk="1" hangingPunct="1"/>
            <a:r>
              <a:rPr lang="en-US" altLang="en-US" dirty="0"/>
              <a:t>When a Process Closes a File </a:t>
            </a:r>
            <a:endParaRPr lang="en-US" altLang="en-US" sz="2400" dirty="0"/>
          </a:p>
        </p:txBody>
      </p:sp>
      <p:sp>
        <p:nvSpPr>
          <p:cNvPr id="13315" name="Rectangle 3"/>
          <p:cNvSpPr>
            <a:spLocks noGrp="1" noChangeArrowheads="1"/>
          </p:cNvSpPr>
          <p:nvPr>
            <p:ph type="body" idx="1"/>
          </p:nvPr>
        </p:nvSpPr>
        <p:spPr>
          <a:xfrm>
            <a:off x="764247" y="1247556"/>
            <a:ext cx="7409082" cy="4530725"/>
          </a:xfrm>
        </p:spPr>
        <p:txBody>
          <a:bodyPr/>
          <a:lstStyle/>
          <a:p>
            <a:pPr>
              <a:buFont typeface="+mj-lt"/>
              <a:buAutoNum type="arabicPeriod"/>
            </a:pPr>
            <a:r>
              <a:rPr lang="en-US" altLang="en-US" dirty="0"/>
              <a:t>The Per-Process-Open-File Table entry is removed.</a:t>
            </a:r>
          </a:p>
          <a:p>
            <a:pPr>
              <a:buFont typeface="+mj-lt"/>
              <a:buAutoNum type="arabicPeriod"/>
            </a:pPr>
            <a:r>
              <a:rPr lang="en-US" altLang="en-US" dirty="0"/>
              <a:t>The System-wide-Open-File table entry’s open count is decremented. </a:t>
            </a:r>
          </a:p>
          <a:p>
            <a:pPr>
              <a:buFont typeface="+mj-lt"/>
              <a:buAutoNum type="arabicPeriod"/>
            </a:pPr>
            <a:r>
              <a:rPr lang="en-US" altLang="en-US" dirty="0"/>
              <a:t>When the last user of the file closes it, any updated metadata is copied back to the disk-based directory structure and the System-wide-Open-File table entry is removed.</a:t>
            </a:r>
          </a:p>
          <a:p>
            <a:pPr>
              <a:buFont typeface="+mj-lt"/>
              <a:buAutoNum type="arabicPeriod"/>
            </a:pPr>
            <a:r>
              <a:rPr lang="en-US" altLang="en-US" dirty="0"/>
              <a:t>It could be cached to save time on subsequent opens of the same file. </a:t>
            </a:r>
          </a:p>
          <a:p>
            <a:pPr lvl="1">
              <a:buFont typeface="Wingdings" panose="05000000000000000000" pitchFamily="2" charset="2"/>
              <a:buChar char="q"/>
            </a:pPr>
            <a:endParaRPr lang="en-US" altLang="en-US" dirty="0"/>
          </a:p>
        </p:txBody>
      </p:sp>
    </p:spTree>
    <p:extLst>
      <p:ext uri="{BB962C8B-B14F-4D97-AF65-F5344CB8AC3E}">
        <p14:creationId xmlns:p14="http://schemas.microsoft.com/office/powerpoint/2010/main" val="88927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81088" y="198438"/>
            <a:ext cx="7810500" cy="576262"/>
          </a:xfrm>
        </p:spPr>
        <p:txBody>
          <a:bodyPr/>
          <a:lstStyle/>
          <a:p>
            <a:pPr eaLnBrk="1" hangingPunct="1"/>
            <a:r>
              <a:rPr lang="en-US" altLang="en-US"/>
              <a:t>In-Memory File System Structures</a:t>
            </a:r>
            <a:endParaRPr lang="en-US" altLang="en-US" sz="2400"/>
          </a:p>
        </p:txBody>
      </p:sp>
      <p:pic>
        <p:nvPicPr>
          <p:cNvPr id="143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276350"/>
            <a:ext cx="6122987"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47763" y="214313"/>
            <a:ext cx="8047037" cy="576262"/>
          </a:xfrm>
        </p:spPr>
        <p:txBody>
          <a:bodyPr/>
          <a:lstStyle/>
          <a:p>
            <a:pPr eaLnBrk="1" hangingPunct="1"/>
            <a:r>
              <a:rPr lang="en-US" altLang="en-US"/>
              <a:t> Chapter 12: File System Implementation</a:t>
            </a:r>
          </a:p>
        </p:txBody>
      </p:sp>
      <p:sp>
        <p:nvSpPr>
          <p:cNvPr id="4099" name="Rectangle 3"/>
          <p:cNvSpPr>
            <a:spLocks noGrp="1" noChangeArrowheads="1"/>
          </p:cNvSpPr>
          <p:nvPr>
            <p:ph type="body" idx="1"/>
          </p:nvPr>
        </p:nvSpPr>
        <p:spPr/>
        <p:txBody>
          <a:bodyPr/>
          <a:lstStyle/>
          <a:p>
            <a:r>
              <a:rPr lang="en-US" altLang="en-US" dirty="0"/>
              <a:t>File-System Structure</a:t>
            </a:r>
          </a:p>
          <a:p>
            <a:r>
              <a:rPr lang="en-US" altLang="en-US" dirty="0"/>
              <a:t>File-System Implementation </a:t>
            </a:r>
          </a:p>
          <a:p>
            <a:r>
              <a:rPr lang="en-US" altLang="en-US" dirty="0"/>
              <a:t>Directory Implementation</a:t>
            </a:r>
          </a:p>
          <a:p>
            <a:r>
              <a:rPr lang="en-US" altLang="en-US" dirty="0"/>
              <a:t>Allocation Methods</a:t>
            </a:r>
          </a:p>
          <a:p>
            <a:r>
              <a:rPr lang="en-US" altLang="en-US" dirty="0"/>
              <a:t>Free-Space Management </a:t>
            </a:r>
          </a:p>
          <a:p>
            <a:r>
              <a:rPr lang="en-US" altLang="en-US" dirty="0"/>
              <a:t>Efficiency and Performance</a:t>
            </a:r>
          </a:p>
          <a:p>
            <a:r>
              <a:rPr lang="en-US" altLang="en-US" strike="sngStrike" dirty="0">
                <a:solidFill>
                  <a:srgbClr val="FF0000"/>
                </a:solidFill>
              </a:rPr>
              <a:t>Recovery</a:t>
            </a:r>
          </a:p>
          <a:p>
            <a:r>
              <a:rPr lang="en-US" altLang="en-US" strike="sngStrike" dirty="0">
                <a:solidFill>
                  <a:srgbClr val="FF0000"/>
                </a:solidFill>
              </a:rPr>
              <a:t>NFS</a:t>
            </a:r>
          </a:p>
          <a:p>
            <a:r>
              <a:rPr lang="en-US" altLang="en-US" strike="sngStrike" dirty="0">
                <a:solidFill>
                  <a:srgbClr val="FF0000"/>
                </a:solidFill>
              </a:rPr>
              <a:t>Example: WAFL File System</a:t>
            </a:r>
          </a:p>
        </p:txBody>
      </p:sp>
      <p:sp>
        <p:nvSpPr>
          <p:cNvPr id="4100" name="Rectangle 4"/>
          <p:cNvSpPr>
            <a:spLocks noChangeArrowheads="1"/>
          </p:cNvSpPr>
          <p:nvPr/>
        </p:nvSpPr>
        <p:spPr bwMode="auto">
          <a:xfrm>
            <a:off x="974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66688"/>
            <a:ext cx="8229600" cy="576262"/>
          </a:xfrm>
        </p:spPr>
        <p:txBody>
          <a:bodyPr/>
          <a:lstStyle/>
          <a:p>
            <a:r>
              <a:rPr lang="en-US" altLang="en-US"/>
              <a:t>Partitions and Mounting</a:t>
            </a:r>
          </a:p>
        </p:txBody>
      </p:sp>
      <p:sp>
        <p:nvSpPr>
          <p:cNvPr id="15363" name="Content Placeholder 2"/>
          <p:cNvSpPr>
            <a:spLocks noGrp="1"/>
          </p:cNvSpPr>
          <p:nvPr>
            <p:ph idx="1"/>
          </p:nvPr>
        </p:nvSpPr>
        <p:spPr>
          <a:xfrm>
            <a:off x="885825" y="1108075"/>
            <a:ext cx="7423150" cy="4867275"/>
          </a:xfrm>
        </p:spPr>
        <p:txBody>
          <a:bodyPr/>
          <a:lstStyle/>
          <a:p>
            <a:pPr>
              <a:buFont typeface="Wingdings" panose="05000000000000000000" pitchFamily="2" charset="2"/>
              <a:buChar char="q"/>
            </a:pPr>
            <a:r>
              <a:rPr lang="en-US" altLang="en-US" dirty="0"/>
              <a:t>The layout of a disk can have many variations depending on the OS.</a:t>
            </a:r>
          </a:p>
          <a:p>
            <a:pPr>
              <a:buFont typeface="Wingdings" panose="05000000000000000000" pitchFamily="2" charset="2"/>
              <a:buChar char="q"/>
            </a:pPr>
            <a:r>
              <a:rPr lang="en-US" altLang="en-US" dirty="0"/>
              <a:t>A disk can be sliced into multiple partitions or a volume can span multiple partitions on multiple disks.</a:t>
            </a:r>
          </a:p>
          <a:p>
            <a:pPr>
              <a:buFont typeface="Wingdings" panose="05000000000000000000" pitchFamily="2" charset="2"/>
              <a:buChar char="q"/>
            </a:pPr>
            <a:r>
              <a:rPr lang="en-US" altLang="en-US" dirty="0"/>
              <a:t>Partition can be a volume containing a file system (</a:t>
            </a:r>
            <a:r>
              <a:rPr lang="ja-JP" altLang="en-US" dirty="0"/>
              <a:t>“</a:t>
            </a:r>
            <a:r>
              <a:rPr lang="en-US" altLang="ja-JP" dirty="0"/>
              <a:t>cooked</a:t>
            </a:r>
            <a:r>
              <a:rPr lang="ja-JP" altLang="en-US" dirty="0"/>
              <a:t>”</a:t>
            </a:r>
            <a:r>
              <a:rPr lang="en-US" altLang="ja-JP" dirty="0"/>
              <a:t>) or </a:t>
            </a:r>
            <a:r>
              <a:rPr lang="en-US" altLang="ja-JP" b="1" dirty="0">
                <a:solidFill>
                  <a:srgbClr val="3366FF"/>
                </a:solidFill>
              </a:rPr>
              <a:t>raw </a:t>
            </a:r>
            <a:r>
              <a:rPr lang="en-US" altLang="ja-JP" dirty="0"/>
              <a:t>– just a sequence of blocks with no file system</a:t>
            </a:r>
          </a:p>
          <a:p>
            <a:pPr lvl="1">
              <a:buFont typeface="Wingdings" panose="05000000000000000000" pitchFamily="2" charset="2"/>
              <a:buChar char="q"/>
            </a:pPr>
            <a:r>
              <a:rPr lang="en-US" altLang="ja-JP" dirty="0"/>
              <a:t>Raw disk is used where no file system is appropriate</a:t>
            </a:r>
          </a:p>
          <a:p>
            <a:pPr lvl="2">
              <a:buFont typeface="Wingdings" panose="05000000000000000000" pitchFamily="2" charset="2"/>
              <a:buChar char="q"/>
            </a:pPr>
            <a:r>
              <a:rPr lang="en-US" altLang="ja-JP" dirty="0"/>
              <a:t>UNIX swap space </a:t>
            </a:r>
          </a:p>
          <a:p>
            <a:pPr lvl="2">
              <a:buFont typeface="Wingdings" panose="05000000000000000000" pitchFamily="2" charset="2"/>
              <a:buChar char="q"/>
            </a:pPr>
            <a:r>
              <a:rPr lang="en-US" altLang="ja-JP" dirty="0"/>
              <a:t>Some databases</a:t>
            </a:r>
          </a:p>
          <a:p>
            <a:pPr lvl="2">
              <a:buFont typeface="Wingdings" panose="05000000000000000000" pitchFamily="2" charset="2"/>
              <a:buChar char="q"/>
            </a:pPr>
            <a:r>
              <a:rPr lang="en-US" altLang="en-US" b="1" dirty="0">
                <a:solidFill>
                  <a:srgbClr val="3366FF"/>
                </a:solidFill>
                <a:cs typeface="ＭＳ Ｐゴシック" charset="-128"/>
              </a:rPr>
              <a:t>Boot Loader </a:t>
            </a:r>
            <a:r>
              <a:rPr lang="en-US" altLang="en-US" dirty="0"/>
              <a:t>set of blocks that contain enough code to know how to find and load the kernel from the file system</a:t>
            </a:r>
          </a:p>
          <a:p>
            <a:pPr lvl="2">
              <a:buFont typeface="Wingdings" panose="05000000000000000000" pitchFamily="2" charset="2"/>
              <a:buChar char="q"/>
            </a:pPr>
            <a:r>
              <a:rPr lang="en-US" altLang="en-US" b="1" dirty="0">
                <a:solidFill>
                  <a:srgbClr val="3366FF"/>
                </a:solidFill>
                <a:cs typeface="ＭＳ Ｐゴシック" charset="-128"/>
              </a:rPr>
              <a:t>Boot Loader </a:t>
            </a:r>
            <a:r>
              <a:rPr lang="en-US" altLang="en-US" dirty="0"/>
              <a:t>can also support dual-booting. </a:t>
            </a:r>
          </a:p>
          <a:p>
            <a:pPr lvl="2">
              <a:buFont typeface="Wingdings" panose="05000000000000000000" pitchFamily="2" charset="2"/>
              <a:buChar char="q"/>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Booting</a:t>
            </a:r>
          </a:p>
        </p:txBody>
      </p:sp>
      <p:sp>
        <p:nvSpPr>
          <p:cNvPr id="3" name="Content Placeholder 2"/>
          <p:cNvSpPr>
            <a:spLocks noGrp="1"/>
          </p:cNvSpPr>
          <p:nvPr>
            <p:ph idx="1"/>
          </p:nvPr>
        </p:nvSpPr>
        <p:spPr>
          <a:xfrm>
            <a:off x="806450" y="1233488"/>
            <a:ext cx="7467538" cy="4530725"/>
          </a:xfrm>
        </p:spPr>
        <p:txBody>
          <a:bodyPr/>
          <a:lstStyle/>
          <a:p>
            <a:r>
              <a:rPr lang="en-US" dirty="0"/>
              <a:t>Dual booting (aka multi booting) is the act of installing multiple operating systems on a computer and being able to choose which one to boot when switching on the computer. </a:t>
            </a:r>
          </a:p>
          <a:p>
            <a:r>
              <a:rPr lang="en-US" dirty="0"/>
              <a:t>A common reason for dual booting is for compatibility. Not everything for Windows works on Mac and vice versa.</a:t>
            </a:r>
          </a:p>
          <a:p>
            <a:r>
              <a:rPr lang="en-US" dirty="0"/>
              <a:t>Another reason is for testing purposes. The ability to quickly switch between operating systems can help in the development of software. </a:t>
            </a:r>
          </a:p>
          <a:p>
            <a:pPr lvl="1"/>
            <a:r>
              <a:rPr lang="en-US" dirty="0"/>
              <a:t>The first step is to partition your hard drive</a:t>
            </a:r>
          </a:p>
          <a:p>
            <a:pPr lvl="1"/>
            <a:r>
              <a:rPr lang="en-US" dirty="0"/>
              <a:t>Install your other operating system on the new partition</a:t>
            </a:r>
          </a:p>
          <a:p>
            <a:pPr lvl="1"/>
            <a:r>
              <a:rPr lang="en-US" dirty="0"/>
              <a:t>Restart your computer and boot up either operating system</a:t>
            </a:r>
          </a:p>
        </p:txBody>
      </p:sp>
    </p:spTree>
    <p:extLst>
      <p:ext uri="{BB962C8B-B14F-4D97-AF65-F5344CB8AC3E}">
        <p14:creationId xmlns:p14="http://schemas.microsoft.com/office/powerpoint/2010/main" val="79225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66688"/>
            <a:ext cx="8229600" cy="576262"/>
          </a:xfrm>
        </p:spPr>
        <p:txBody>
          <a:bodyPr/>
          <a:lstStyle/>
          <a:p>
            <a:r>
              <a:rPr lang="en-US" altLang="en-US"/>
              <a:t>Partitions and Mounting</a:t>
            </a:r>
          </a:p>
        </p:txBody>
      </p:sp>
      <p:sp>
        <p:nvSpPr>
          <p:cNvPr id="15363" name="Content Placeholder 2"/>
          <p:cNvSpPr>
            <a:spLocks noGrp="1"/>
          </p:cNvSpPr>
          <p:nvPr>
            <p:ph idx="1"/>
          </p:nvPr>
        </p:nvSpPr>
        <p:spPr>
          <a:xfrm>
            <a:off x="885825" y="1108075"/>
            <a:ext cx="7423150" cy="4867275"/>
          </a:xfrm>
        </p:spPr>
        <p:txBody>
          <a:bodyPr/>
          <a:lstStyle/>
          <a:p>
            <a:pPr>
              <a:buFont typeface="Wingdings" panose="05000000000000000000" pitchFamily="2" charset="2"/>
              <a:buChar char="q"/>
            </a:pPr>
            <a:r>
              <a:rPr lang="en-US" altLang="en-US" b="1" dirty="0">
                <a:solidFill>
                  <a:srgbClr val="3366FF"/>
                </a:solidFill>
              </a:rPr>
              <a:t>Root partition </a:t>
            </a:r>
            <a:r>
              <a:rPr lang="en-US" altLang="en-US" dirty="0"/>
              <a:t>contains the OS kernel</a:t>
            </a:r>
          </a:p>
          <a:p>
            <a:pPr lvl="1">
              <a:buFont typeface="Wingdings" panose="05000000000000000000" pitchFamily="2" charset="2"/>
              <a:buChar char="q"/>
            </a:pPr>
            <a:r>
              <a:rPr lang="en-US" altLang="en-US" dirty="0"/>
              <a:t>Other partitions (containing other OSs, other file systems, or be raw) can mount automatically or manually</a:t>
            </a:r>
          </a:p>
          <a:p>
            <a:pPr>
              <a:buFont typeface="Wingdings" panose="05000000000000000000" pitchFamily="2" charset="2"/>
              <a:buChar char="q"/>
            </a:pPr>
            <a:r>
              <a:rPr lang="en-US" altLang="en-US" dirty="0"/>
              <a:t>At mount time, file system consistency checked</a:t>
            </a:r>
          </a:p>
          <a:p>
            <a:pPr lvl="1">
              <a:buFont typeface="Wingdings" panose="05000000000000000000" pitchFamily="2" charset="2"/>
              <a:buChar char="q"/>
            </a:pPr>
            <a:r>
              <a:rPr lang="en-US" altLang="en-US" dirty="0"/>
              <a:t>Is all metadata correct?</a:t>
            </a:r>
          </a:p>
          <a:p>
            <a:pPr lvl="2">
              <a:buFont typeface="Wingdings" panose="05000000000000000000" pitchFamily="2" charset="2"/>
              <a:buChar char="q"/>
            </a:pPr>
            <a:r>
              <a:rPr lang="en-US" altLang="en-US" dirty="0"/>
              <a:t>If not, fix it, try again</a:t>
            </a:r>
          </a:p>
          <a:p>
            <a:pPr lvl="2">
              <a:buFont typeface="Wingdings" panose="05000000000000000000" pitchFamily="2" charset="2"/>
              <a:buChar char="q"/>
            </a:pPr>
            <a:r>
              <a:rPr lang="en-US" altLang="en-US" dirty="0"/>
              <a:t>If yes, add to mount table, allow access</a:t>
            </a:r>
          </a:p>
        </p:txBody>
      </p:sp>
      <p:sp>
        <p:nvSpPr>
          <p:cNvPr id="2" name="Oval 1"/>
          <p:cNvSpPr/>
          <p:nvPr/>
        </p:nvSpPr>
        <p:spPr bwMode="auto">
          <a:xfrm>
            <a:off x="461639" y="6383045"/>
            <a:ext cx="248575" cy="15092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65225" y="182563"/>
            <a:ext cx="6743700" cy="576262"/>
          </a:xfrm>
        </p:spPr>
        <p:txBody>
          <a:bodyPr/>
          <a:lstStyle/>
          <a:p>
            <a:pPr eaLnBrk="1" hangingPunct="1"/>
            <a:r>
              <a:rPr lang="en-US" altLang="en-US"/>
              <a:t>Virtual File Systems</a:t>
            </a:r>
          </a:p>
        </p:txBody>
      </p:sp>
      <p:sp>
        <p:nvSpPr>
          <p:cNvPr id="16387" name="Rectangle 3"/>
          <p:cNvSpPr>
            <a:spLocks noGrp="1" noChangeArrowheads="1"/>
          </p:cNvSpPr>
          <p:nvPr>
            <p:ph type="body" idx="1"/>
          </p:nvPr>
        </p:nvSpPr>
        <p:spPr>
          <a:xfrm>
            <a:off x="838200" y="1154113"/>
            <a:ext cx="7170738" cy="4530725"/>
          </a:xfrm>
        </p:spPr>
        <p:txBody>
          <a:bodyPr/>
          <a:lstStyle/>
          <a:p>
            <a:r>
              <a:rPr lang="en-US" altLang="en-US" b="1">
                <a:solidFill>
                  <a:srgbClr val="3366FF"/>
                </a:solidFill>
              </a:rPr>
              <a:t>Virtual File Systems </a:t>
            </a:r>
            <a:r>
              <a:rPr lang="en-US" altLang="en-US"/>
              <a:t>(</a:t>
            </a:r>
            <a:r>
              <a:rPr lang="en-US" altLang="en-US" b="1">
                <a:solidFill>
                  <a:srgbClr val="3366FF"/>
                </a:solidFill>
              </a:rPr>
              <a:t>VFS</a:t>
            </a:r>
            <a:r>
              <a:rPr lang="en-US" altLang="en-US"/>
              <a:t>) on Unix provide an object-oriented way of implementing file systems</a:t>
            </a:r>
          </a:p>
          <a:p>
            <a:r>
              <a:rPr lang="en-US" altLang="en-US"/>
              <a:t>VFS allows the same system call interface (the API) to be used for different types of file systems</a:t>
            </a:r>
          </a:p>
          <a:p>
            <a:pPr lvl="1"/>
            <a:r>
              <a:rPr lang="en-US" altLang="en-US"/>
              <a:t>Separates file-system generic operations from implementation details</a:t>
            </a:r>
          </a:p>
          <a:p>
            <a:pPr lvl="1"/>
            <a:r>
              <a:rPr lang="en-US" altLang="en-US"/>
              <a:t>Implementation can be one of many file systems types, or network file system</a:t>
            </a:r>
          </a:p>
          <a:p>
            <a:pPr lvl="2"/>
            <a:r>
              <a:rPr lang="en-US" altLang="en-US"/>
              <a:t>Implements </a:t>
            </a:r>
            <a:r>
              <a:rPr lang="en-US" altLang="en-US" b="1">
                <a:solidFill>
                  <a:srgbClr val="3366FF"/>
                </a:solidFill>
              </a:rPr>
              <a:t>vnodes</a:t>
            </a:r>
            <a:r>
              <a:rPr lang="en-US" altLang="en-US"/>
              <a:t> which hold inodes or network file details</a:t>
            </a:r>
          </a:p>
          <a:p>
            <a:pPr lvl="1"/>
            <a:r>
              <a:rPr lang="en-US" altLang="en-US"/>
              <a:t>Then dispatches operation to appropriate file system implementation routines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65225" y="182563"/>
            <a:ext cx="6743700" cy="576262"/>
          </a:xfrm>
        </p:spPr>
        <p:txBody>
          <a:bodyPr/>
          <a:lstStyle/>
          <a:p>
            <a:pPr eaLnBrk="1" hangingPunct="1"/>
            <a:r>
              <a:rPr lang="en-US" altLang="en-US"/>
              <a:t>Virtual File Systems (Cont.)</a:t>
            </a:r>
          </a:p>
        </p:txBody>
      </p:sp>
      <p:sp>
        <p:nvSpPr>
          <p:cNvPr id="17411" name="Rectangle 3"/>
          <p:cNvSpPr>
            <a:spLocks noGrp="1" noChangeArrowheads="1"/>
          </p:cNvSpPr>
          <p:nvPr>
            <p:ph type="body" idx="1"/>
          </p:nvPr>
        </p:nvSpPr>
        <p:spPr>
          <a:xfrm>
            <a:off x="869950" y="901700"/>
            <a:ext cx="7043738" cy="1273175"/>
          </a:xfrm>
        </p:spPr>
        <p:txBody>
          <a:bodyPr/>
          <a:lstStyle/>
          <a:p>
            <a:pPr>
              <a:buFont typeface="Monotype Sorts" pitchFamily="-84" charset="2"/>
              <a:buNone/>
            </a:pPr>
            <a:endParaRPr lang="en-US" altLang="en-US" sz="1200"/>
          </a:p>
          <a:p>
            <a:r>
              <a:rPr lang="en-US" altLang="en-US"/>
              <a:t>The API is to the VFS interface, rather than any specific type of file system</a:t>
            </a:r>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463" y="2211388"/>
            <a:ext cx="4492625"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2"/>
          <p:cNvSpPr>
            <a:spLocks noGrp="1"/>
          </p:cNvSpPr>
          <p:nvPr>
            <p:ph type="title"/>
          </p:nvPr>
        </p:nvSpPr>
        <p:spPr>
          <a:xfrm>
            <a:off x="1225550" y="182563"/>
            <a:ext cx="7745413" cy="576262"/>
          </a:xfrm>
        </p:spPr>
        <p:txBody>
          <a:bodyPr/>
          <a:lstStyle/>
          <a:p>
            <a:r>
              <a:rPr lang="en-US" altLang="en-US"/>
              <a:t>Virtual File System Implementation</a:t>
            </a:r>
          </a:p>
        </p:txBody>
      </p:sp>
      <p:sp>
        <p:nvSpPr>
          <p:cNvPr id="18435" name="Content Placeholder 3"/>
          <p:cNvSpPr>
            <a:spLocks noGrp="1"/>
          </p:cNvSpPr>
          <p:nvPr>
            <p:ph idx="1"/>
          </p:nvPr>
        </p:nvSpPr>
        <p:spPr>
          <a:xfrm>
            <a:off x="869950" y="1154113"/>
            <a:ext cx="7596188" cy="4530725"/>
          </a:xfrm>
        </p:spPr>
        <p:txBody>
          <a:bodyPr/>
          <a:lstStyle/>
          <a:p>
            <a:r>
              <a:rPr lang="en-US" altLang="en-US"/>
              <a:t>For example, Linux has four object types:</a:t>
            </a:r>
          </a:p>
          <a:p>
            <a:pPr lvl="1"/>
            <a:r>
              <a:rPr lang="en-US" altLang="en-US"/>
              <a:t>inode, file, superblock, dentry</a:t>
            </a:r>
          </a:p>
          <a:p>
            <a:r>
              <a:rPr lang="en-US" altLang="en-US"/>
              <a:t>VFS defines set of operations on the objects that must be implemented</a:t>
            </a:r>
          </a:p>
          <a:p>
            <a:pPr lvl="1"/>
            <a:r>
              <a:rPr lang="en-US" altLang="en-US"/>
              <a:t>Every object has a pointer to a function table</a:t>
            </a:r>
          </a:p>
          <a:p>
            <a:pPr lvl="2"/>
            <a:r>
              <a:rPr lang="en-US" altLang="en-US"/>
              <a:t>Function table has addresses of routines to implement that function on that object</a:t>
            </a:r>
          </a:p>
          <a:p>
            <a:pPr lvl="2"/>
            <a:r>
              <a:rPr lang="en-US" altLang="en-US"/>
              <a:t>For example:</a:t>
            </a:r>
          </a:p>
          <a:p>
            <a:pPr lvl="2"/>
            <a:r>
              <a:rPr lang="en-US" altLang="en-US"/>
              <a:t>• </a:t>
            </a:r>
            <a:r>
              <a:rPr lang="en-US" altLang="en-US" b="1">
                <a:latin typeface="Courier New" panose="02070309020205020404" pitchFamily="49" charset="0"/>
                <a:cs typeface="Courier New" panose="02070309020205020404" pitchFamily="49" charset="0"/>
              </a:rPr>
              <a:t>int open(. . .)</a:t>
            </a:r>
            <a:r>
              <a:rPr lang="en-US" altLang="en-US"/>
              <a:t>—Open a file</a:t>
            </a:r>
          </a:p>
          <a:p>
            <a:pPr lvl="2"/>
            <a:r>
              <a:rPr lang="en-US" altLang="en-US"/>
              <a:t>• </a:t>
            </a:r>
            <a:r>
              <a:rPr lang="en-US" altLang="en-US" b="1">
                <a:latin typeface="Courier New" panose="02070309020205020404" pitchFamily="49" charset="0"/>
                <a:cs typeface="Courier New" panose="02070309020205020404" pitchFamily="49" charset="0"/>
              </a:rPr>
              <a:t>int close(. . .)</a:t>
            </a:r>
            <a:r>
              <a:rPr lang="en-US" altLang="en-US"/>
              <a:t>—Close an already-open file</a:t>
            </a:r>
          </a:p>
          <a:p>
            <a:pPr lvl="2"/>
            <a:r>
              <a:rPr lang="en-US" altLang="en-US"/>
              <a:t>• </a:t>
            </a:r>
            <a:r>
              <a:rPr lang="en-US" altLang="en-US" b="1">
                <a:latin typeface="Courier New" panose="02070309020205020404" pitchFamily="49" charset="0"/>
                <a:cs typeface="Courier New" panose="02070309020205020404" pitchFamily="49" charset="0"/>
              </a:rPr>
              <a:t>ssize t read(. . .)</a:t>
            </a:r>
            <a:r>
              <a:rPr lang="en-US" altLang="en-US"/>
              <a:t>—Read from a file</a:t>
            </a:r>
          </a:p>
          <a:p>
            <a:pPr lvl="2"/>
            <a:r>
              <a:rPr lang="en-US" altLang="en-US"/>
              <a:t>• </a:t>
            </a:r>
            <a:r>
              <a:rPr lang="en-US" altLang="en-US" b="1">
                <a:latin typeface="Courier New" panose="02070309020205020404" pitchFamily="49" charset="0"/>
                <a:cs typeface="Courier New" panose="02070309020205020404" pitchFamily="49" charset="0"/>
              </a:rPr>
              <a:t>ssize t write(. . .)</a:t>
            </a:r>
            <a:r>
              <a:rPr lang="en-US" altLang="en-US"/>
              <a:t>—Write to a file</a:t>
            </a:r>
          </a:p>
          <a:p>
            <a:pPr lvl="2"/>
            <a:r>
              <a:rPr lang="en-US" altLang="en-US"/>
              <a:t>• </a:t>
            </a:r>
            <a:r>
              <a:rPr lang="en-US" altLang="en-US" b="1">
                <a:latin typeface="Courier New" panose="02070309020205020404" pitchFamily="49" charset="0"/>
                <a:cs typeface="Courier New" panose="02070309020205020404" pitchFamily="49" charset="0"/>
              </a:rPr>
              <a:t>int mmap(. . .)</a:t>
            </a:r>
            <a:r>
              <a:rPr lang="en-US" altLang="en-US"/>
              <a:t>—Memory-map a file</a:t>
            </a:r>
          </a:p>
          <a:p>
            <a:pPr lvl="2"/>
            <a:endParaRPr lang="en-US" altLang="en-US"/>
          </a:p>
          <a:p>
            <a:pPr lvl="2"/>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19188" y="198438"/>
            <a:ext cx="7567612" cy="576262"/>
          </a:xfrm>
        </p:spPr>
        <p:txBody>
          <a:bodyPr/>
          <a:lstStyle/>
          <a:p>
            <a:pPr eaLnBrk="1" hangingPunct="1"/>
            <a:r>
              <a:rPr lang="en-US" altLang="en-US"/>
              <a:t>Directory Implementation</a:t>
            </a:r>
          </a:p>
        </p:txBody>
      </p:sp>
      <p:sp>
        <p:nvSpPr>
          <p:cNvPr id="19459" name="Rectangle 3"/>
          <p:cNvSpPr>
            <a:spLocks noGrp="1" noChangeArrowheads="1"/>
          </p:cNvSpPr>
          <p:nvPr>
            <p:ph type="body" idx="1"/>
          </p:nvPr>
        </p:nvSpPr>
        <p:spPr>
          <a:xfrm>
            <a:off x="827746" y="2026314"/>
            <a:ext cx="7802782" cy="4530725"/>
          </a:xfrm>
        </p:spPr>
        <p:txBody>
          <a:bodyPr/>
          <a:lstStyle/>
          <a:p>
            <a:pPr>
              <a:buFont typeface="Wingdings" panose="05000000000000000000" pitchFamily="2" charset="2"/>
              <a:buChar char="q"/>
            </a:pPr>
            <a:r>
              <a:rPr lang="en-US" altLang="en-US" b="1" dirty="0"/>
              <a:t>Linear list</a:t>
            </a:r>
            <a:r>
              <a:rPr lang="en-US" altLang="en-US" dirty="0"/>
              <a:t> of file names with pointer to the data blocks</a:t>
            </a:r>
          </a:p>
          <a:p>
            <a:pPr lvl="1">
              <a:buFont typeface="Wingdings" panose="05000000000000000000" pitchFamily="2" charset="2"/>
              <a:buChar char="q"/>
            </a:pPr>
            <a:r>
              <a:rPr lang="en-US" altLang="en-US" dirty="0"/>
              <a:t>Simple to program  and Time-consuming to execute</a:t>
            </a:r>
          </a:p>
          <a:p>
            <a:pPr lvl="2">
              <a:buFont typeface="Wingdings" panose="05000000000000000000" pitchFamily="2" charset="2"/>
              <a:buChar char="q"/>
            </a:pPr>
            <a:r>
              <a:rPr lang="en-US" altLang="en-US" dirty="0"/>
              <a:t>To create a new file we must search the directory to be sure that no existing file has the same name.</a:t>
            </a:r>
          </a:p>
          <a:p>
            <a:pPr lvl="2">
              <a:buFont typeface="Wingdings" panose="05000000000000000000" pitchFamily="2" charset="2"/>
              <a:buChar char="q"/>
            </a:pPr>
            <a:r>
              <a:rPr lang="en-US" altLang="en-US" dirty="0"/>
              <a:t>The delete a file, we search the directory for the named file and then release the space allocated to it.</a:t>
            </a:r>
          </a:p>
          <a:p>
            <a:pPr lvl="2">
              <a:buFont typeface="Wingdings" panose="05000000000000000000" pitchFamily="2" charset="2"/>
              <a:buChar char="q"/>
            </a:pPr>
            <a:r>
              <a:rPr lang="en-US" altLang="en-US" dirty="0"/>
              <a:t>To reuse the directory entry we can:</a:t>
            </a:r>
          </a:p>
          <a:p>
            <a:pPr lvl="3">
              <a:buFont typeface="Wingdings" panose="05000000000000000000" pitchFamily="2" charset="2"/>
              <a:buChar char="q"/>
            </a:pPr>
            <a:r>
              <a:rPr lang="en-US" altLang="en-US" dirty="0"/>
              <a:t>Mark the entry unused (special name, dirty bit)</a:t>
            </a:r>
          </a:p>
          <a:p>
            <a:pPr lvl="3">
              <a:buFont typeface="Wingdings" panose="05000000000000000000" pitchFamily="2" charset="2"/>
              <a:buChar char="q"/>
            </a:pPr>
            <a:r>
              <a:rPr lang="en-US" altLang="en-US" dirty="0"/>
              <a:t>Attach it to a list of free directory entries</a:t>
            </a:r>
          </a:p>
          <a:p>
            <a:pPr lvl="3">
              <a:buFont typeface="Wingdings" panose="05000000000000000000" pitchFamily="2" charset="2"/>
              <a:buChar char="q"/>
            </a:pPr>
            <a:r>
              <a:rPr lang="en-US" altLang="en-US" dirty="0"/>
              <a:t>Copy the last entry in the directory into the freed location and decrease the length of the directory.</a:t>
            </a:r>
          </a:p>
          <a:p>
            <a:pPr lvl="3">
              <a:buFont typeface="Wingdings" panose="05000000000000000000" pitchFamily="2" charset="2"/>
              <a:buChar char="q"/>
            </a:pPr>
            <a:r>
              <a:rPr lang="en-US" altLang="en-US" dirty="0"/>
              <a:t>A linked list can decrease time to delete a file. WHY?</a:t>
            </a:r>
          </a:p>
          <a:p>
            <a:pPr lvl="3">
              <a:buFont typeface="Wingdings" panose="05000000000000000000" pitchFamily="2" charset="2"/>
              <a:buChar char="q"/>
            </a:pPr>
            <a:endParaRPr lang="en-US" altLang="en-US" dirty="0"/>
          </a:p>
        </p:txBody>
      </p:sp>
      <p:sp>
        <p:nvSpPr>
          <p:cNvPr id="2" name="Rectangle 1"/>
          <p:cNvSpPr/>
          <p:nvPr/>
        </p:nvSpPr>
        <p:spPr>
          <a:xfrm>
            <a:off x="884018" y="985899"/>
            <a:ext cx="7802782" cy="923330"/>
          </a:xfrm>
          <a:prstGeom prst="rect">
            <a:avLst/>
          </a:prstGeom>
        </p:spPr>
        <p:txBody>
          <a:bodyPr wrap="square">
            <a:spAutoFit/>
          </a:bodyPr>
          <a:lstStyle/>
          <a:p>
            <a:r>
              <a:rPr lang="en-US" altLang="en-US" b="1" dirty="0"/>
              <a:t> </a:t>
            </a:r>
            <a:r>
              <a:rPr lang="en-US" altLang="en-US" dirty="0"/>
              <a:t>The selection of Directory allocation and Directory Management algorithms significantly affects the efficiency, performance, and reliability of the file system.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19188" y="198438"/>
            <a:ext cx="7567612" cy="576262"/>
          </a:xfrm>
        </p:spPr>
        <p:txBody>
          <a:bodyPr/>
          <a:lstStyle/>
          <a:p>
            <a:pPr eaLnBrk="1" hangingPunct="1"/>
            <a:r>
              <a:rPr lang="en-US" altLang="en-US"/>
              <a:t>Directory Implementation</a:t>
            </a:r>
          </a:p>
        </p:txBody>
      </p:sp>
      <p:sp>
        <p:nvSpPr>
          <p:cNvPr id="19459" name="Rectangle 3"/>
          <p:cNvSpPr>
            <a:spLocks noGrp="1" noChangeArrowheads="1"/>
          </p:cNvSpPr>
          <p:nvPr>
            <p:ph type="body" idx="1"/>
          </p:nvPr>
        </p:nvSpPr>
        <p:spPr>
          <a:xfrm>
            <a:off x="827746" y="2026314"/>
            <a:ext cx="7802782" cy="4530725"/>
          </a:xfrm>
        </p:spPr>
        <p:txBody>
          <a:bodyPr/>
          <a:lstStyle/>
          <a:p>
            <a:pPr lvl="3">
              <a:buFont typeface="Wingdings" panose="05000000000000000000" pitchFamily="2" charset="2"/>
              <a:buChar char="q"/>
            </a:pPr>
            <a:endParaRPr lang="en-US" altLang="en-US" dirty="0"/>
          </a:p>
          <a:p>
            <a:pPr>
              <a:buFont typeface="Wingdings" panose="05000000000000000000" pitchFamily="2" charset="2"/>
              <a:buChar char="q"/>
            </a:pPr>
            <a:endParaRPr lang="en-US" altLang="en-US" b="1" dirty="0"/>
          </a:p>
          <a:p>
            <a:pPr>
              <a:buFont typeface="Wingdings" panose="05000000000000000000" pitchFamily="2" charset="2"/>
              <a:buChar char="q"/>
            </a:pPr>
            <a:endParaRPr lang="en-US" altLang="en-US" b="1" dirty="0"/>
          </a:p>
        </p:txBody>
      </p:sp>
      <p:sp>
        <p:nvSpPr>
          <p:cNvPr id="2" name="Rectangle 1"/>
          <p:cNvSpPr/>
          <p:nvPr/>
        </p:nvSpPr>
        <p:spPr>
          <a:xfrm>
            <a:off x="884018" y="985899"/>
            <a:ext cx="7802782" cy="923330"/>
          </a:xfrm>
          <a:prstGeom prst="rect">
            <a:avLst/>
          </a:prstGeom>
        </p:spPr>
        <p:txBody>
          <a:bodyPr wrap="square">
            <a:spAutoFit/>
          </a:bodyPr>
          <a:lstStyle/>
          <a:p>
            <a:pPr>
              <a:buFont typeface="Wingdings" panose="05000000000000000000" pitchFamily="2" charset="2"/>
              <a:buChar char="q"/>
            </a:pPr>
            <a:r>
              <a:rPr lang="en-US" altLang="en-US" b="1" dirty="0"/>
              <a:t> </a:t>
            </a:r>
            <a:r>
              <a:rPr lang="en-US" altLang="en-US" dirty="0"/>
              <a:t>The selection of Directory allocation and Directory Management algorithms significantly affects the efficiency, performance, and reliability of the file system. </a:t>
            </a:r>
          </a:p>
        </p:txBody>
      </p:sp>
      <p:sp>
        <p:nvSpPr>
          <p:cNvPr id="5" name="Rectangle 3"/>
          <p:cNvSpPr txBox="1">
            <a:spLocks noChangeArrowheads="1"/>
          </p:cNvSpPr>
          <p:nvPr/>
        </p:nvSpPr>
        <p:spPr bwMode="auto">
          <a:xfrm>
            <a:off x="980146" y="2178714"/>
            <a:ext cx="780278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Wingdings" panose="05000000000000000000" pitchFamily="2" charset="2"/>
              <a:buChar char="q"/>
            </a:pPr>
            <a:r>
              <a:rPr lang="en-US" altLang="en-US" b="1" kern="0" dirty="0"/>
              <a:t>Linear list</a:t>
            </a:r>
            <a:r>
              <a:rPr lang="en-US" altLang="en-US" kern="0" dirty="0"/>
              <a:t> disadvantage is that finding a file requires a linear search</a:t>
            </a:r>
          </a:p>
          <a:p>
            <a:pPr lvl="1">
              <a:buFont typeface="Wingdings" panose="05000000000000000000" pitchFamily="2" charset="2"/>
              <a:buChar char="q"/>
            </a:pPr>
            <a:r>
              <a:rPr lang="en-US" altLang="en-US" kern="0" dirty="0"/>
              <a:t>Directory information is used frequently and users will notices if access to it is slow.</a:t>
            </a:r>
          </a:p>
          <a:p>
            <a:pPr lvl="1">
              <a:buFont typeface="Wingdings" panose="05000000000000000000" pitchFamily="2" charset="2"/>
              <a:buChar char="q"/>
            </a:pPr>
            <a:r>
              <a:rPr lang="en-US" altLang="en-US" kern="0" dirty="0"/>
              <a:t>Many OSs implement a software cache to store the most recently used directory information. A cache hit avoids the need to constantly reread the information from disk. </a:t>
            </a:r>
          </a:p>
          <a:p>
            <a:pPr>
              <a:buFont typeface="Wingdings" panose="05000000000000000000" pitchFamily="2" charset="2"/>
              <a:buChar char="q"/>
            </a:pPr>
            <a:r>
              <a:rPr lang="en-US" altLang="en-US" kern="0" dirty="0"/>
              <a:t>A </a:t>
            </a:r>
            <a:r>
              <a:rPr lang="en-US" altLang="en-US" b="1" kern="0" dirty="0"/>
              <a:t>sorted list </a:t>
            </a:r>
            <a:r>
              <a:rPr lang="en-US" altLang="en-US" kern="0" dirty="0"/>
              <a:t>will support a binary search and decreased average search time. </a:t>
            </a:r>
          </a:p>
          <a:p>
            <a:pPr lvl="1">
              <a:buFont typeface="Wingdings" panose="05000000000000000000" pitchFamily="2" charset="2"/>
              <a:buChar char="q"/>
            </a:pPr>
            <a:r>
              <a:rPr lang="en-US" altLang="en-US" kern="0" dirty="0"/>
              <a:t>Maintaining the sorted list makes creating an deleting files more complicated since many entries may have to be moved to maintain the sorted list</a:t>
            </a:r>
          </a:p>
          <a:p>
            <a:pPr lvl="1">
              <a:buFont typeface="Wingdings" panose="05000000000000000000" pitchFamily="2" charset="2"/>
              <a:buChar char="q"/>
            </a:pPr>
            <a:r>
              <a:rPr lang="en-US" altLang="en-US" kern="0" dirty="0"/>
              <a:t>An advantage of the sorted list is that a sorted directory listing can be produced without a separate sort step. </a:t>
            </a:r>
          </a:p>
          <a:p>
            <a:pPr lvl="3">
              <a:buFont typeface="Wingdings" panose="05000000000000000000" pitchFamily="2" charset="2"/>
              <a:buChar char="q"/>
            </a:pPr>
            <a:endParaRPr lang="en-US" altLang="en-US" kern="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19188" y="198438"/>
            <a:ext cx="7567612" cy="576262"/>
          </a:xfrm>
        </p:spPr>
        <p:txBody>
          <a:bodyPr/>
          <a:lstStyle/>
          <a:p>
            <a:pPr eaLnBrk="1" hangingPunct="1"/>
            <a:r>
              <a:rPr lang="en-US" altLang="en-US"/>
              <a:t>Directory Implementation</a:t>
            </a:r>
          </a:p>
        </p:txBody>
      </p:sp>
      <p:sp>
        <p:nvSpPr>
          <p:cNvPr id="19459" name="Rectangle 3"/>
          <p:cNvSpPr>
            <a:spLocks noGrp="1" noChangeArrowheads="1"/>
          </p:cNvSpPr>
          <p:nvPr>
            <p:ph type="body" idx="1"/>
          </p:nvPr>
        </p:nvSpPr>
        <p:spPr>
          <a:xfrm>
            <a:off x="827746" y="2026314"/>
            <a:ext cx="7802782" cy="4530725"/>
          </a:xfrm>
        </p:spPr>
        <p:txBody>
          <a:bodyPr/>
          <a:lstStyle/>
          <a:p>
            <a:pPr>
              <a:buFont typeface="Wingdings" panose="05000000000000000000" pitchFamily="2" charset="2"/>
              <a:buChar char="q"/>
            </a:pPr>
            <a:r>
              <a:rPr lang="en-US" altLang="en-US" b="1" dirty="0"/>
              <a:t>Hash Table</a:t>
            </a:r>
            <a:r>
              <a:rPr lang="en-US" altLang="en-US" dirty="0"/>
              <a:t> – linear list with hash data structure</a:t>
            </a:r>
          </a:p>
          <a:p>
            <a:pPr lvl="1">
              <a:buFont typeface="Wingdings" panose="05000000000000000000" pitchFamily="2" charset="2"/>
              <a:buChar char="q"/>
            </a:pPr>
            <a:r>
              <a:rPr lang="en-US" altLang="en-US" dirty="0"/>
              <a:t>Decreases directory search time</a:t>
            </a:r>
          </a:p>
          <a:p>
            <a:pPr lvl="1">
              <a:buFont typeface="Wingdings" panose="05000000000000000000" pitchFamily="2" charset="2"/>
              <a:buChar char="q"/>
            </a:pPr>
            <a:r>
              <a:rPr lang="en-US" altLang="en-US" b="1" dirty="0">
                <a:solidFill>
                  <a:srgbClr val="3366FF"/>
                </a:solidFill>
              </a:rPr>
              <a:t>Collisions</a:t>
            </a:r>
            <a:r>
              <a:rPr lang="en-US" altLang="en-US" dirty="0">
                <a:solidFill>
                  <a:srgbClr val="3366FF"/>
                </a:solidFill>
              </a:rPr>
              <a:t> </a:t>
            </a:r>
            <a:r>
              <a:rPr lang="en-US" altLang="en-US" dirty="0"/>
              <a:t>– situations where two file names hash to the same location</a:t>
            </a:r>
          </a:p>
          <a:p>
            <a:pPr lvl="1">
              <a:buFont typeface="Wingdings" panose="05000000000000000000" pitchFamily="2" charset="2"/>
              <a:buChar char="q"/>
            </a:pPr>
            <a:r>
              <a:rPr lang="en-US" altLang="en-US" dirty="0"/>
              <a:t>Only good if entries are fixed size, or use chained-overflow method</a:t>
            </a:r>
          </a:p>
        </p:txBody>
      </p:sp>
      <p:sp>
        <p:nvSpPr>
          <p:cNvPr id="2" name="Rectangle 1"/>
          <p:cNvSpPr/>
          <p:nvPr/>
        </p:nvSpPr>
        <p:spPr>
          <a:xfrm>
            <a:off x="884018" y="985899"/>
            <a:ext cx="7802782" cy="923330"/>
          </a:xfrm>
          <a:prstGeom prst="rect">
            <a:avLst/>
          </a:prstGeom>
        </p:spPr>
        <p:txBody>
          <a:bodyPr wrap="square">
            <a:spAutoFit/>
          </a:bodyPr>
          <a:lstStyle/>
          <a:p>
            <a:pPr>
              <a:buFont typeface="Wingdings" panose="05000000000000000000" pitchFamily="2" charset="2"/>
              <a:buChar char="q"/>
            </a:pPr>
            <a:r>
              <a:rPr lang="en-US" altLang="en-US" b="1" dirty="0"/>
              <a:t> </a:t>
            </a:r>
            <a:r>
              <a:rPr lang="en-US" altLang="en-US" dirty="0"/>
              <a:t>The selection of Directory allocation and Directory Management algorithms significantly affects the efficiency, performance, and reliability of the file system.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4588" y="198438"/>
            <a:ext cx="7731125" cy="576262"/>
          </a:xfrm>
        </p:spPr>
        <p:txBody>
          <a:bodyPr/>
          <a:lstStyle/>
          <a:p>
            <a:pPr eaLnBrk="1" hangingPunct="1"/>
            <a:r>
              <a:rPr lang="en-US" altLang="en-US"/>
              <a:t>Allocation Methods - Contiguous</a:t>
            </a:r>
          </a:p>
        </p:txBody>
      </p:sp>
      <p:sp>
        <p:nvSpPr>
          <p:cNvPr id="20483" name="Rectangle 3"/>
          <p:cNvSpPr>
            <a:spLocks noGrp="1" noChangeArrowheads="1"/>
          </p:cNvSpPr>
          <p:nvPr>
            <p:ph type="body" idx="1"/>
          </p:nvPr>
        </p:nvSpPr>
        <p:spPr>
          <a:xfrm>
            <a:off x="917575" y="1233488"/>
            <a:ext cx="7075488" cy="4530725"/>
          </a:xfrm>
        </p:spPr>
        <p:txBody>
          <a:bodyPr/>
          <a:lstStyle/>
          <a:p>
            <a:r>
              <a:rPr lang="en-US" altLang="en-US" dirty="0"/>
              <a:t>An allocation method refers to how disk blocks are allocated for files:</a:t>
            </a:r>
          </a:p>
          <a:p>
            <a:r>
              <a:rPr lang="en-US" altLang="en-US" b="1" dirty="0">
                <a:solidFill>
                  <a:srgbClr val="3366FF"/>
                </a:solidFill>
              </a:rPr>
              <a:t>Contiguous allocation </a:t>
            </a:r>
            <a:r>
              <a:rPr lang="en-US" altLang="en-US" dirty="0">
                <a:solidFill>
                  <a:srgbClr val="000000"/>
                </a:solidFill>
              </a:rPr>
              <a:t>– </a:t>
            </a:r>
            <a:r>
              <a:rPr lang="en-US" altLang="en-US" dirty="0"/>
              <a:t>each file occupies set of contiguous blocks</a:t>
            </a:r>
          </a:p>
          <a:p>
            <a:pPr lvl="1"/>
            <a:r>
              <a:rPr lang="en-US" altLang="en-US" dirty="0"/>
              <a:t>Best performance in most cases</a:t>
            </a:r>
          </a:p>
          <a:p>
            <a:pPr lvl="1"/>
            <a:r>
              <a:rPr lang="en-US" altLang="en-US" dirty="0"/>
              <a:t>Simple – only starting location (block #) and length (number of blocks) are required</a:t>
            </a:r>
          </a:p>
          <a:p>
            <a:pPr lvl="1"/>
            <a:r>
              <a:rPr lang="en-US" altLang="en-US" dirty="0"/>
              <a:t>Problems include finding space for file, knowing file size (particularly, output files), external fragmentation, need for </a:t>
            </a:r>
            <a:r>
              <a:rPr lang="en-US" altLang="en-US" b="1" dirty="0">
                <a:solidFill>
                  <a:srgbClr val="3366FF"/>
                </a:solidFill>
              </a:rPr>
              <a:t>compaction off-line</a:t>
            </a:r>
            <a:r>
              <a:rPr lang="en-US" altLang="en-US" dirty="0"/>
              <a:t> (downtime) or </a:t>
            </a:r>
            <a:r>
              <a:rPr lang="en-US" altLang="en-US" b="1" dirty="0">
                <a:solidFill>
                  <a:srgbClr val="3366FF"/>
                </a:solidFill>
              </a:rPr>
              <a:t>on-line </a:t>
            </a:r>
            <a:r>
              <a:rPr lang="en-US" altLang="en-US" dirty="0"/>
              <a:t>(with performance degradation)</a:t>
            </a:r>
          </a:p>
          <a:p>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82563"/>
            <a:ext cx="8229600" cy="576262"/>
          </a:xfrm>
        </p:spPr>
        <p:txBody>
          <a:bodyPr/>
          <a:lstStyle/>
          <a:p>
            <a:pPr eaLnBrk="1" hangingPunct="1"/>
            <a:r>
              <a:rPr lang="en-US" altLang="en-US"/>
              <a:t>Objectives</a:t>
            </a:r>
          </a:p>
        </p:txBody>
      </p:sp>
      <p:sp>
        <p:nvSpPr>
          <p:cNvPr id="5123" name="Rectangle 3"/>
          <p:cNvSpPr>
            <a:spLocks noGrp="1" noChangeArrowheads="1"/>
          </p:cNvSpPr>
          <p:nvPr>
            <p:ph type="body" idx="1"/>
          </p:nvPr>
        </p:nvSpPr>
        <p:spPr>
          <a:xfrm>
            <a:off x="806450" y="1233488"/>
            <a:ext cx="7327900" cy="4530725"/>
          </a:xfrm>
        </p:spPr>
        <p:txBody>
          <a:bodyPr/>
          <a:lstStyle/>
          <a:p>
            <a:pPr>
              <a:buFont typeface="Wingdings" panose="05000000000000000000" pitchFamily="2" charset="2"/>
              <a:buChar char="q"/>
            </a:pPr>
            <a:r>
              <a:rPr lang="en-US" altLang="en-US" dirty="0"/>
              <a:t>To describe the details of implementing local file systems and directory structures</a:t>
            </a:r>
          </a:p>
          <a:p>
            <a:pPr>
              <a:buFont typeface="Wingdings" panose="05000000000000000000" pitchFamily="2" charset="2"/>
              <a:buChar char="q"/>
            </a:pPr>
            <a:r>
              <a:rPr lang="en-US" altLang="en-US" dirty="0"/>
              <a:t>To discuss block allocation and free-block algorithms and trade-offs</a:t>
            </a:r>
          </a:p>
          <a:p>
            <a:endParaRPr lang="en-US"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73075" y="198438"/>
            <a:ext cx="8229600" cy="576262"/>
          </a:xfrm>
        </p:spPr>
        <p:txBody>
          <a:bodyPr/>
          <a:lstStyle/>
          <a:p>
            <a:pPr eaLnBrk="1" hangingPunct="1"/>
            <a:r>
              <a:rPr lang="en-US" altLang="en-US"/>
              <a:t>Contiguous Allocation</a:t>
            </a:r>
          </a:p>
        </p:txBody>
      </p:sp>
      <p:sp>
        <p:nvSpPr>
          <p:cNvPr id="21507" name="Rectangle 3"/>
          <p:cNvSpPr>
            <a:spLocks noGrp="1" noChangeArrowheads="1"/>
          </p:cNvSpPr>
          <p:nvPr>
            <p:ph type="body" idx="1"/>
          </p:nvPr>
        </p:nvSpPr>
        <p:spPr>
          <a:xfrm>
            <a:off x="806450" y="1233488"/>
            <a:ext cx="3844925" cy="3575050"/>
          </a:xfrm>
        </p:spPr>
        <p:txBody>
          <a:bodyPr/>
          <a:lstStyle/>
          <a:p>
            <a:r>
              <a:rPr lang="en-US" altLang="en-US"/>
              <a:t>Mapping from logical to physical</a:t>
            </a:r>
          </a:p>
        </p:txBody>
      </p:sp>
      <p:pic>
        <p:nvPicPr>
          <p:cNvPr id="215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225" y="1624013"/>
            <a:ext cx="357663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42975" y="198438"/>
            <a:ext cx="7743825" cy="576262"/>
          </a:xfrm>
        </p:spPr>
        <p:txBody>
          <a:bodyPr/>
          <a:lstStyle/>
          <a:p>
            <a:pPr eaLnBrk="1" hangingPunct="1"/>
            <a:r>
              <a:rPr lang="en-US" altLang="en-US"/>
              <a:t>Extent-Based Systems</a:t>
            </a:r>
          </a:p>
        </p:txBody>
      </p:sp>
      <p:sp>
        <p:nvSpPr>
          <p:cNvPr id="22531" name="Rectangle 3"/>
          <p:cNvSpPr>
            <a:spLocks noGrp="1" noChangeArrowheads="1"/>
          </p:cNvSpPr>
          <p:nvPr>
            <p:ph type="body" idx="1"/>
          </p:nvPr>
        </p:nvSpPr>
        <p:spPr>
          <a:xfrm>
            <a:off x="885825" y="1233488"/>
            <a:ext cx="6965950" cy="4530725"/>
          </a:xfrm>
        </p:spPr>
        <p:txBody>
          <a:bodyPr/>
          <a:lstStyle/>
          <a:p>
            <a:r>
              <a:rPr lang="en-US" altLang="en-US" dirty="0"/>
              <a:t>Many newer file systems (i.e., Veritas File System) use a modified contiguous allocation scheme</a:t>
            </a:r>
          </a:p>
          <a:p>
            <a:endParaRPr lang="en-US" altLang="en-US" dirty="0"/>
          </a:p>
          <a:p>
            <a:r>
              <a:rPr lang="en-US" altLang="en-US" dirty="0"/>
              <a:t>Extent-based file systems allocate disk blocks in extents</a:t>
            </a:r>
          </a:p>
          <a:p>
            <a:endParaRPr lang="en-US" altLang="en-US" dirty="0"/>
          </a:p>
          <a:p>
            <a:r>
              <a:rPr lang="en-US" altLang="en-US" dirty="0"/>
              <a:t>An </a:t>
            </a:r>
            <a:r>
              <a:rPr lang="en-US" altLang="en-US" b="1" dirty="0">
                <a:solidFill>
                  <a:srgbClr val="3366FF"/>
                </a:solidFill>
              </a:rPr>
              <a:t>extent</a:t>
            </a:r>
            <a:r>
              <a:rPr lang="en-US" altLang="en-US" dirty="0">
                <a:solidFill>
                  <a:srgbClr val="3366FF"/>
                </a:solidFill>
              </a:rPr>
              <a:t> </a:t>
            </a:r>
            <a:r>
              <a:rPr lang="en-US" altLang="en-US" dirty="0"/>
              <a:t>is a contiguous block of disks</a:t>
            </a:r>
          </a:p>
          <a:p>
            <a:pPr lvl="1"/>
            <a:r>
              <a:rPr lang="en-US" altLang="en-US" dirty="0"/>
              <a:t>Extents are allocated for file allocation</a:t>
            </a:r>
          </a:p>
          <a:p>
            <a:pPr lvl="1"/>
            <a:r>
              <a:rPr lang="en-US" altLang="en-US" dirty="0"/>
              <a:t>A file consists of one or more extents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82563"/>
            <a:ext cx="8229600" cy="576262"/>
          </a:xfrm>
        </p:spPr>
        <p:txBody>
          <a:bodyPr/>
          <a:lstStyle/>
          <a:p>
            <a:r>
              <a:rPr lang="en-US" altLang="en-US"/>
              <a:t>Allocation Methods - Linked</a:t>
            </a:r>
          </a:p>
        </p:txBody>
      </p:sp>
      <p:sp>
        <p:nvSpPr>
          <p:cNvPr id="23555" name="Content Placeholder 2"/>
          <p:cNvSpPr>
            <a:spLocks noGrp="1"/>
          </p:cNvSpPr>
          <p:nvPr>
            <p:ph idx="1"/>
          </p:nvPr>
        </p:nvSpPr>
        <p:spPr>
          <a:xfrm>
            <a:off x="838200" y="1060450"/>
            <a:ext cx="7265988" cy="4530725"/>
          </a:xfrm>
        </p:spPr>
        <p:txBody>
          <a:bodyPr/>
          <a:lstStyle/>
          <a:p>
            <a:pPr>
              <a:buFont typeface="Wingdings" panose="05000000000000000000" pitchFamily="2" charset="2"/>
              <a:buChar char="q"/>
            </a:pPr>
            <a:r>
              <a:rPr lang="en-US" altLang="en-US" b="1" dirty="0">
                <a:solidFill>
                  <a:srgbClr val="3366FF"/>
                </a:solidFill>
              </a:rPr>
              <a:t>Linked allocation </a:t>
            </a:r>
            <a:r>
              <a:rPr lang="en-US" altLang="en-US" dirty="0">
                <a:solidFill>
                  <a:srgbClr val="000000"/>
                </a:solidFill>
              </a:rPr>
              <a:t>– each file is a linked list of disk blocks that may be scattered anywhere on the disk. </a:t>
            </a:r>
          </a:p>
          <a:p>
            <a:pPr lvl="1">
              <a:buFont typeface="Wingdings" panose="05000000000000000000" pitchFamily="2" charset="2"/>
              <a:buChar char="q"/>
            </a:pPr>
            <a:r>
              <a:rPr lang="en-US" altLang="en-US" dirty="0">
                <a:solidFill>
                  <a:srgbClr val="000000"/>
                </a:solidFill>
              </a:rPr>
              <a:t>Directory contains a pointer to the first and last blocks of the file. </a:t>
            </a:r>
          </a:p>
          <a:p>
            <a:pPr lvl="1">
              <a:buFont typeface="Wingdings" panose="05000000000000000000" pitchFamily="2" charset="2"/>
              <a:buChar char="q"/>
            </a:pPr>
            <a:r>
              <a:rPr lang="en-US" altLang="en-US" dirty="0">
                <a:solidFill>
                  <a:srgbClr val="000000"/>
                </a:solidFill>
              </a:rPr>
              <a:t>To create a new file, we simply create an new entry in the directory</a:t>
            </a:r>
          </a:p>
          <a:p>
            <a:pPr lvl="2">
              <a:buFont typeface="Wingdings" panose="05000000000000000000" pitchFamily="2" charset="2"/>
              <a:buChar char="q"/>
            </a:pPr>
            <a:r>
              <a:rPr lang="en-US" altLang="en-US" dirty="0">
                <a:solidFill>
                  <a:srgbClr val="000000"/>
                </a:solidFill>
              </a:rPr>
              <a:t>Each directory entry has a pointer to the first disk block of the file</a:t>
            </a:r>
          </a:p>
          <a:p>
            <a:pPr lvl="2">
              <a:buFont typeface="Wingdings" panose="05000000000000000000" pitchFamily="2" charset="2"/>
              <a:buChar char="q"/>
            </a:pPr>
            <a:r>
              <a:rPr lang="en-US" altLang="en-US" dirty="0">
                <a:solidFill>
                  <a:srgbClr val="000000"/>
                </a:solidFill>
              </a:rPr>
              <a:t>Pointer is initialized to null to signify an empty file.</a:t>
            </a:r>
          </a:p>
          <a:p>
            <a:pPr lvl="2">
              <a:buFont typeface="Wingdings" panose="05000000000000000000" pitchFamily="2" charset="2"/>
              <a:buChar char="q"/>
            </a:pPr>
            <a:r>
              <a:rPr lang="en-US" altLang="en-US" dirty="0">
                <a:solidFill>
                  <a:srgbClr val="000000"/>
                </a:solidFill>
              </a:rPr>
              <a:t>Size field is set to zero. </a:t>
            </a:r>
          </a:p>
          <a:p>
            <a:pPr lvl="1">
              <a:buFont typeface="Wingdings" panose="05000000000000000000" pitchFamily="2" charset="2"/>
              <a:buChar char="q"/>
            </a:pPr>
            <a:r>
              <a:rPr lang="en-US" altLang="en-US" dirty="0">
                <a:solidFill>
                  <a:srgbClr val="000000"/>
                </a:solidFill>
              </a:rPr>
              <a:t>A write to the file calls the free-space management module to find a free block. The new block is written to, and is linked to the end of the file. </a:t>
            </a:r>
          </a:p>
          <a:p>
            <a:pPr lvl="1">
              <a:buFont typeface="Wingdings" panose="05000000000000000000" pitchFamily="2" charset="2"/>
              <a:buChar char="q"/>
            </a:pPr>
            <a:r>
              <a:rPr lang="en-US" altLang="en-US" dirty="0">
                <a:solidFill>
                  <a:srgbClr val="000000"/>
                </a:solidFill>
              </a:rPr>
              <a:t>To read the file, we read blocks by following the pointers from block to block.  </a:t>
            </a:r>
          </a:p>
          <a:p>
            <a:pPr lvl="1">
              <a:buFont typeface="Wingdings" panose="05000000000000000000" pitchFamily="2" charset="2"/>
              <a:buChar char="q"/>
            </a:pPr>
            <a:r>
              <a:rPr lang="en-US" altLang="en-US" dirty="0">
                <a:solidFill>
                  <a:srgbClr val="000000"/>
                </a:solidFill>
              </a:rPr>
              <a:t>No compaction, external fragmentation</a:t>
            </a:r>
          </a:p>
          <a:p>
            <a:pPr marL="857250" lvl="2" indent="0">
              <a:buNone/>
            </a:pPr>
            <a:endParaRPr lang="en-US" altLang="en-US" dirty="0">
              <a:solidFill>
                <a:srgbClr val="000000"/>
              </a:solidFill>
            </a:endParaRPr>
          </a:p>
          <a:p>
            <a:pPr lvl="2">
              <a:buFont typeface="Wingdings" panose="05000000000000000000" pitchFamily="2" charset="2"/>
              <a:buChar char="q"/>
            </a:pPr>
            <a:endParaRPr lang="en-US" altLang="en-US"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82563"/>
            <a:ext cx="8229600" cy="576262"/>
          </a:xfrm>
        </p:spPr>
        <p:txBody>
          <a:bodyPr/>
          <a:lstStyle/>
          <a:p>
            <a:r>
              <a:rPr lang="en-US" altLang="en-US"/>
              <a:t>Allocation Methods - Linked</a:t>
            </a:r>
          </a:p>
        </p:txBody>
      </p:sp>
      <p:sp>
        <p:nvSpPr>
          <p:cNvPr id="23555" name="Content Placeholder 2"/>
          <p:cNvSpPr>
            <a:spLocks noGrp="1"/>
          </p:cNvSpPr>
          <p:nvPr>
            <p:ph idx="1"/>
          </p:nvPr>
        </p:nvSpPr>
        <p:spPr>
          <a:xfrm>
            <a:off x="838200" y="1060450"/>
            <a:ext cx="7265988" cy="4530725"/>
          </a:xfrm>
        </p:spPr>
        <p:txBody>
          <a:bodyPr/>
          <a:lstStyle/>
          <a:p>
            <a:pPr marL="457200" lvl="1" indent="0">
              <a:buNone/>
            </a:pPr>
            <a:r>
              <a:rPr lang="en-US" altLang="en-US" dirty="0">
                <a:solidFill>
                  <a:srgbClr val="000000"/>
                </a:solidFill>
              </a:rPr>
              <a:t>Disadvantages:</a:t>
            </a:r>
          </a:p>
          <a:p>
            <a:pPr lvl="1">
              <a:buFont typeface="Wingdings" panose="05000000000000000000" pitchFamily="2" charset="2"/>
              <a:buChar char="q"/>
            </a:pPr>
            <a:r>
              <a:rPr lang="en-US" altLang="en-US" dirty="0">
                <a:solidFill>
                  <a:srgbClr val="000000"/>
                </a:solidFill>
              </a:rPr>
              <a:t>It can only be used effectively with sequential-access files.</a:t>
            </a:r>
          </a:p>
          <a:p>
            <a:pPr lvl="1">
              <a:buFont typeface="Wingdings" panose="05000000000000000000" pitchFamily="2" charset="2"/>
              <a:buChar char="q"/>
            </a:pPr>
            <a:r>
              <a:rPr lang="en-US" altLang="en-US" dirty="0">
                <a:solidFill>
                  <a:srgbClr val="000000"/>
                </a:solidFill>
              </a:rPr>
              <a:t>To find the </a:t>
            </a:r>
            <a:r>
              <a:rPr lang="en-US" altLang="en-US" i="1" dirty="0" err="1">
                <a:solidFill>
                  <a:srgbClr val="000000"/>
                </a:solidFill>
              </a:rPr>
              <a:t>i</a:t>
            </a:r>
            <a:r>
              <a:rPr lang="en-US" altLang="en-US" dirty="0" err="1">
                <a:solidFill>
                  <a:srgbClr val="000000"/>
                </a:solidFill>
              </a:rPr>
              <a:t>th</a:t>
            </a:r>
            <a:r>
              <a:rPr lang="en-US" altLang="en-US" dirty="0">
                <a:solidFill>
                  <a:srgbClr val="000000"/>
                </a:solidFill>
              </a:rPr>
              <a:t> block of a file, we must start at the beginning of that file and follow the pointers to the </a:t>
            </a:r>
            <a:r>
              <a:rPr lang="en-US" altLang="en-US" i="1" dirty="0" err="1">
                <a:solidFill>
                  <a:srgbClr val="000000"/>
                </a:solidFill>
              </a:rPr>
              <a:t>i</a:t>
            </a:r>
            <a:r>
              <a:rPr lang="en-US" altLang="en-US" dirty="0" err="1">
                <a:solidFill>
                  <a:srgbClr val="000000"/>
                </a:solidFill>
              </a:rPr>
              <a:t>th</a:t>
            </a:r>
            <a:r>
              <a:rPr lang="en-US" altLang="en-US" dirty="0">
                <a:solidFill>
                  <a:srgbClr val="000000"/>
                </a:solidFill>
              </a:rPr>
              <a:t> block.</a:t>
            </a:r>
          </a:p>
          <a:p>
            <a:pPr lvl="2">
              <a:buFont typeface="Wingdings" panose="05000000000000000000" pitchFamily="2" charset="2"/>
              <a:buChar char="q"/>
            </a:pPr>
            <a:r>
              <a:rPr lang="en-US" altLang="en-US" dirty="0">
                <a:solidFill>
                  <a:srgbClr val="000000"/>
                </a:solidFill>
              </a:rPr>
              <a:t>Each access to a pointer requires a disk read and some require a disk seek</a:t>
            </a:r>
          </a:p>
          <a:p>
            <a:pPr lvl="2">
              <a:buFont typeface="Wingdings" panose="05000000000000000000" pitchFamily="2" charset="2"/>
              <a:buChar char="q"/>
            </a:pPr>
            <a:r>
              <a:rPr lang="en-US" altLang="en-US" dirty="0">
                <a:solidFill>
                  <a:srgbClr val="000000"/>
                </a:solidFill>
              </a:rPr>
              <a:t>Hence, it is inefficient for direct access capability</a:t>
            </a:r>
          </a:p>
          <a:p>
            <a:pPr lvl="2">
              <a:buFont typeface="Wingdings" panose="05000000000000000000" pitchFamily="2" charset="2"/>
              <a:buChar char="q"/>
            </a:pPr>
            <a:r>
              <a:rPr lang="en-US" altLang="en-US" dirty="0">
                <a:solidFill>
                  <a:srgbClr val="000000"/>
                </a:solidFill>
              </a:rPr>
              <a:t>Pointers also take up space on the disk.  </a:t>
            </a:r>
          </a:p>
          <a:p>
            <a:pPr lvl="1">
              <a:buFont typeface="Wingdings" panose="05000000000000000000" pitchFamily="2" charset="2"/>
              <a:buChar char="q"/>
            </a:pPr>
            <a:r>
              <a:rPr lang="en-US" altLang="en-US" dirty="0">
                <a:solidFill>
                  <a:srgbClr val="000000"/>
                </a:solidFill>
              </a:rPr>
              <a:t>Improve efficiency by clustering blocks into groups called clusters </a:t>
            </a:r>
          </a:p>
          <a:p>
            <a:pPr lvl="2">
              <a:buFont typeface="Wingdings" panose="05000000000000000000" pitchFamily="2" charset="2"/>
              <a:buChar char="q"/>
            </a:pPr>
            <a:r>
              <a:rPr lang="en-US" altLang="en-US" dirty="0">
                <a:solidFill>
                  <a:srgbClr val="000000"/>
                </a:solidFill>
              </a:rPr>
              <a:t>With four blocks per cluster, the relative size of pointer is smaller.</a:t>
            </a:r>
          </a:p>
          <a:p>
            <a:pPr lvl="2">
              <a:buFont typeface="Wingdings" panose="05000000000000000000" pitchFamily="2" charset="2"/>
              <a:buChar char="q"/>
            </a:pPr>
            <a:r>
              <a:rPr lang="en-US" altLang="en-US" dirty="0">
                <a:solidFill>
                  <a:srgbClr val="000000"/>
                </a:solidFill>
              </a:rPr>
              <a:t>but increases internal fragmentation</a:t>
            </a:r>
          </a:p>
          <a:p>
            <a:pPr lvl="1">
              <a:buFont typeface="Wingdings" panose="05000000000000000000" pitchFamily="2" charset="2"/>
              <a:buChar char="q"/>
            </a:pPr>
            <a:r>
              <a:rPr lang="en-US" altLang="en-US" dirty="0">
                <a:solidFill>
                  <a:srgbClr val="000000"/>
                </a:solidFill>
              </a:rPr>
              <a:t>Reliability can be a problem if pointer gets lost of damaged. </a:t>
            </a:r>
          </a:p>
          <a:p>
            <a:pPr lvl="1">
              <a:buFont typeface="Wingdings" panose="05000000000000000000" pitchFamily="2" charset="2"/>
              <a:buChar char="q"/>
            </a:pPr>
            <a:r>
              <a:rPr lang="en-US" altLang="en-US" dirty="0">
                <a:solidFill>
                  <a:srgbClr val="000000"/>
                </a:solidFill>
              </a:rPr>
              <a:t>Doubly linked lists can increase reliability at higher overhead cost.</a:t>
            </a:r>
          </a:p>
          <a:p>
            <a:pPr>
              <a:buFont typeface="Wingdings" panose="05000000000000000000" pitchFamily="2" charset="2"/>
              <a:buChar char="q"/>
            </a:pPr>
            <a:endParaRPr lang="en-US" altLang="en-US" dirty="0"/>
          </a:p>
          <a:p>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7" y="1709738"/>
            <a:ext cx="6130232" cy="4016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476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41400" y="214313"/>
            <a:ext cx="7645400" cy="576262"/>
          </a:xfrm>
        </p:spPr>
        <p:txBody>
          <a:bodyPr/>
          <a:lstStyle/>
          <a:p>
            <a:pPr eaLnBrk="1" hangingPunct="1"/>
            <a:r>
              <a:rPr lang="en-US" altLang="en-US" dirty="0"/>
              <a:t>Linked Allocation</a:t>
            </a:r>
            <a:endParaRPr lang="en-US" altLang="en-US" sz="2400" dirty="0"/>
          </a:p>
        </p:txBody>
      </p:sp>
      <p:pic>
        <p:nvPicPr>
          <p:cNvPr id="266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308100"/>
            <a:ext cx="454342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946150" y="182563"/>
            <a:ext cx="8229600" cy="576262"/>
          </a:xfrm>
        </p:spPr>
        <p:txBody>
          <a:bodyPr/>
          <a:lstStyle/>
          <a:p>
            <a:r>
              <a:rPr lang="en-US" altLang="en-US"/>
              <a:t>Allocation Methods – Linked (Cont.)</a:t>
            </a:r>
          </a:p>
        </p:txBody>
      </p:sp>
      <p:sp>
        <p:nvSpPr>
          <p:cNvPr id="24579" name="Content Placeholder 2"/>
          <p:cNvSpPr>
            <a:spLocks noGrp="1"/>
          </p:cNvSpPr>
          <p:nvPr>
            <p:ph idx="1"/>
          </p:nvPr>
        </p:nvSpPr>
        <p:spPr>
          <a:xfrm>
            <a:off x="838200" y="1060450"/>
            <a:ext cx="8229600" cy="4530725"/>
          </a:xfrm>
        </p:spPr>
        <p:txBody>
          <a:bodyPr/>
          <a:lstStyle/>
          <a:p>
            <a:r>
              <a:rPr lang="en-US" altLang="en-US" dirty="0">
                <a:solidFill>
                  <a:srgbClr val="000000"/>
                </a:solidFill>
              </a:rPr>
              <a:t>FAT (File Allocation Table) variation</a:t>
            </a:r>
          </a:p>
          <a:p>
            <a:pPr lvl="1"/>
            <a:r>
              <a:rPr lang="en-US" altLang="en-US" dirty="0">
                <a:solidFill>
                  <a:srgbClr val="000000"/>
                </a:solidFill>
              </a:rPr>
              <a:t>Beginning of volume has table, indexed by block number</a:t>
            </a:r>
          </a:p>
          <a:p>
            <a:pPr lvl="1"/>
            <a:r>
              <a:rPr lang="en-US" altLang="en-US" dirty="0">
                <a:solidFill>
                  <a:srgbClr val="000000"/>
                </a:solidFill>
              </a:rPr>
              <a:t>Much like a linked list, but faster on disk and cacheable </a:t>
            </a:r>
          </a:p>
          <a:p>
            <a:pPr lvl="1"/>
            <a:r>
              <a:rPr lang="en-US" altLang="en-US" dirty="0">
                <a:solidFill>
                  <a:srgbClr val="000000"/>
                </a:solidFill>
              </a:rPr>
              <a:t>Can result in significant number of disk head seeks since the FAT is at the beginning of the volume and then it needs to access the block itself which may be anywhere. </a:t>
            </a:r>
          </a:p>
          <a:p>
            <a:pPr lvl="1"/>
            <a:r>
              <a:rPr lang="en-US" altLang="en-US" dirty="0">
                <a:solidFill>
                  <a:srgbClr val="000000"/>
                </a:solidFill>
              </a:rPr>
              <a:t>New block allocation simple</a:t>
            </a:r>
          </a:p>
          <a:p>
            <a:pPr>
              <a:buFont typeface="Monotype Sorts" pitchFamily="-84" charset="2"/>
              <a:buNone/>
            </a:pPr>
            <a:endParaRPr lang="en-US" altLang="en-US" dirty="0"/>
          </a:p>
          <a:p>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89025" y="214313"/>
            <a:ext cx="7597775" cy="576262"/>
          </a:xfrm>
        </p:spPr>
        <p:txBody>
          <a:bodyPr/>
          <a:lstStyle/>
          <a:p>
            <a:pPr eaLnBrk="1" hangingPunct="1"/>
            <a:r>
              <a:rPr lang="en-US" altLang="en-US"/>
              <a:t>File-Allocation Table</a:t>
            </a:r>
            <a:endParaRPr lang="en-US" altLang="en-US" sz="2400"/>
          </a:p>
        </p:txBody>
      </p:sp>
      <p:pic>
        <p:nvPicPr>
          <p:cNvPr id="276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1233488"/>
            <a:ext cx="548163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524250" y="5086350"/>
            <a:ext cx="1981200" cy="51435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71513" y="277813"/>
            <a:ext cx="8015287" cy="576262"/>
          </a:xfrm>
        </p:spPr>
        <p:txBody>
          <a:bodyPr/>
          <a:lstStyle/>
          <a:p>
            <a:pPr eaLnBrk="1" hangingPunct="1"/>
            <a:r>
              <a:rPr lang="en-US" altLang="en-US"/>
              <a:t>Linked Allocation</a:t>
            </a:r>
          </a:p>
        </p:txBody>
      </p:sp>
      <p:sp>
        <p:nvSpPr>
          <p:cNvPr id="25603" name="Rectangle 3"/>
          <p:cNvSpPr>
            <a:spLocks noGrp="1" noChangeArrowheads="1"/>
          </p:cNvSpPr>
          <p:nvPr>
            <p:ph type="body" idx="1"/>
          </p:nvPr>
        </p:nvSpPr>
        <p:spPr>
          <a:xfrm>
            <a:off x="806450" y="1233488"/>
            <a:ext cx="7577138" cy="749300"/>
          </a:xfrm>
        </p:spPr>
        <p:txBody>
          <a:bodyPr/>
          <a:lstStyle/>
          <a:p>
            <a:r>
              <a:rPr lang="en-US" altLang="en-US"/>
              <a:t>Each file is a linked list of disk blocks: blocks may be scattered anywhere on the disk</a:t>
            </a:r>
          </a:p>
        </p:txBody>
      </p:sp>
      <p:grpSp>
        <p:nvGrpSpPr>
          <p:cNvPr id="25604" name="Group 4"/>
          <p:cNvGrpSpPr>
            <a:grpSpLocks/>
          </p:cNvGrpSpPr>
          <p:nvPr/>
        </p:nvGrpSpPr>
        <p:grpSpPr bwMode="auto">
          <a:xfrm>
            <a:off x="2673350" y="1843088"/>
            <a:ext cx="2765425" cy="1500187"/>
            <a:chOff x="1684" y="1576"/>
            <a:chExt cx="1742" cy="945"/>
          </a:xfrm>
        </p:grpSpPr>
        <p:sp>
          <p:nvSpPr>
            <p:cNvPr id="25613" name="Rectangle 5"/>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a:latin typeface="Helvetica" panose="020B0604020202020204" pitchFamily="34" charset="0"/>
                </a:rPr>
                <a:t>pointer</a:t>
              </a:r>
            </a:p>
          </p:txBody>
        </p:sp>
        <p:sp>
          <p:nvSpPr>
            <p:cNvPr id="25614" name="Rectangle 6"/>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25615" name="Text Box 7"/>
            <p:cNvSpPr txBox="1">
              <a:spLocks noChangeArrowheads="1"/>
            </p:cNvSpPr>
            <p:nvPr/>
          </p:nvSpPr>
          <p:spPr bwMode="auto">
            <a:xfrm>
              <a:off x="1684" y="1596"/>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block      =</a:t>
              </a:r>
            </a:p>
          </p:txBody>
        </p:sp>
      </p:grpSp>
      <p:sp>
        <p:nvSpPr>
          <p:cNvPr id="8" name="Rectangle 3"/>
          <p:cNvSpPr txBox="1">
            <a:spLocks noChangeArrowheads="1"/>
          </p:cNvSpPr>
          <p:nvPr/>
        </p:nvSpPr>
        <p:spPr bwMode="auto">
          <a:xfrm>
            <a:off x="806450" y="3109913"/>
            <a:ext cx="7370763" cy="906462"/>
          </a:xfrm>
          <a:prstGeom prst="rect">
            <a:avLst/>
          </a:prstGeom>
          <a:noFill/>
          <a:ln>
            <a:noFill/>
          </a:ln>
          <a:extLst/>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defRPr/>
            </a:pPr>
            <a:endParaRPr lang="en-US" altLang="en-US" kern="0"/>
          </a:p>
          <a:p>
            <a:pPr>
              <a:defRPr/>
            </a:pPr>
            <a:r>
              <a:rPr lang="en-US" altLang="en-US" kern="0"/>
              <a:t>Mapping</a:t>
            </a:r>
          </a:p>
        </p:txBody>
      </p:sp>
      <p:sp>
        <p:nvSpPr>
          <p:cNvPr id="25606" name="Rectangle 4"/>
          <p:cNvSpPr>
            <a:spLocks noChangeArrowheads="1"/>
          </p:cNvSpPr>
          <p:nvPr/>
        </p:nvSpPr>
        <p:spPr bwMode="auto">
          <a:xfrm>
            <a:off x="685800" y="4933950"/>
            <a:ext cx="7837488"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defRPr>
                <a:solidFill>
                  <a:schemeClr val="tx1"/>
                </a:solidFill>
                <a:latin typeface="Verdana" panose="020B0604030504040204" pitchFamily="34" charset="0"/>
                <a:ea typeface="MS PGothic" pitchFamily="34" charset="-128"/>
              </a:defRPr>
            </a:lvl1pPr>
            <a:lvl2pPr>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lvl="1">
              <a:buClr>
                <a:schemeClr val="accent2"/>
              </a:buClr>
              <a:buSzPct val="90000"/>
            </a:pPr>
            <a:r>
              <a:rPr kumimoji="1" lang="en-US" altLang="en-US">
                <a:latin typeface="Helvetica" panose="020B0604020202020204" pitchFamily="34" charset="0"/>
              </a:rPr>
              <a:t>Block to be accessed is the Qth block in the linked chain of blocks representing the file.</a:t>
            </a:r>
          </a:p>
          <a:p>
            <a:pPr lvl="1">
              <a:buClr>
                <a:schemeClr val="accent2"/>
              </a:buClr>
              <a:buSzPct val="90000"/>
            </a:pPr>
            <a:endParaRPr kumimoji="1" lang="en-US" altLang="en-US">
              <a:latin typeface="Helvetica" panose="020B0604020202020204" pitchFamily="34" charset="0"/>
            </a:endParaRPr>
          </a:p>
          <a:p>
            <a:pPr lvl="1">
              <a:buClr>
                <a:schemeClr val="accent2"/>
              </a:buClr>
              <a:buSzPct val="90000"/>
            </a:pPr>
            <a:r>
              <a:rPr kumimoji="1" lang="en-US" altLang="en-US">
                <a:latin typeface="Helvetica" panose="020B0604020202020204" pitchFamily="34" charset="0"/>
              </a:rPr>
              <a:t>Displacement into block = R + 1</a:t>
            </a:r>
          </a:p>
        </p:txBody>
      </p:sp>
      <p:grpSp>
        <p:nvGrpSpPr>
          <p:cNvPr id="25607" name="Group 1"/>
          <p:cNvGrpSpPr>
            <a:grpSpLocks/>
          </p:cNvGrpSpPr>
          <p:nvPr/>
        </p:nvGrpSpPr>
        <p:grpSpPr bwMode="auto">
          <a:xfrm>
            <a:off x="3232150" y="3935413"/>
            <a:ext cx="1374775" cy="985837"/>
            <a:chOff x="3232150" y="3935037"/>
            <a:chExt cx="1374775" cy="985838"/>
          </a:xfrm>
        </p:grpSpPr>
        <p:sp>
          <p:nvSpPr>
            <p:cNvPr id="25608" name="Text Box 5"/>
            <p:cNvSpPr txBox="1">
              <a:spLocks noChangeArrowheads="1"/>
            </p:cNvSpPr>
            <p:nvPr/>
          </p:nvSpPr>
          <p:spPr bwMode="auto">
            <a:xfrm>
              <a:off x="3232150" y="4250950"/>
              <a:ext cx="89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LA/511</a:t>
              </a:r>
            </a:p>
          </p:txBody>
        </p:sp>
        <p:sp>
          <p:nvSpPr>
            <p:cNvPr id="25609" name="Text Box 6"/>
            <p:cNvSpPr txBox="1">
              <a:spLocks noChangeArrowheads="1"/>
            </p:cNvSpPr>
            <p:nvPr/>
          </p:nvSpPr>
          <p:spPr bwMode="auto">
            <a:xfrm>
              <a:off x="4241800" y="3935037"/>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Q</a:t>
              </a:r>
            </a:p>
          </p:txBody>
        </p:sp>
        <p:sp>
          <p:nvSpPr>
            <p:cNvPr id="25610" name="Text Box 7"/>
            <p:cNvSpPr txBox="1">
              <a:spLocks noChangeArrowheads="1"/>
            </p:cNvSpPr>
            <p:nvPr/>
          </p:nvSpPr>
          <p:spPr bwMode="auto">
            <a:xfrm>
              <a:off x="4241800" y="4550987"/>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R</a:t>
              </a:r>
            </a:p>
          </p:txBody>
        </p:sp>
        <p:sp>
          <p:nvSpPr>
            <p:cNvPr id="25611" name="Line 8"/>
            <p:cNvSpPr>
              <a:spLocks noChangeShapeType="1"/>
            </p:cNvSpPr>
            <p:nvPr/>
          </p:nvSpPr>
          <p:spPr bwMode="auto">
            <a:xfrm flipV="1">
              <a:off x="4049713" y="4177925"/>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25612" name="Line 9"/>
            <p:cNvSpPr>
              <a:spLocks noChangeShapeType="1"/>
            </p:cNvSpPr>
            <p:nvPr/>
          </p:nvSpPr>
          <p:spPr bwMode="auto">
            <a:xfrm>
              <a:off x="4057650" y="4489075"/>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82563"/>
            <a:ext cx="8229600" cy="576262"/>
          </a:xfrm>
        </p:spPr>
        <p:txBody>
          <a:bodyPr/>
          <a:lstStyle/>
          <a:p>
            <a:r>
              <a:rPr lang="en-US" altLang="en-US"/>
              <a:t>Allocation Methods - Indexed</a:t>
            </a:r>
          </a:p>
        </p:txBody>
      </p:sp>
      <p:sp>
        <p:nvSpPr>
          <p:cNvPr id="28675" name="Content Placeholder 2"/>
          <p:cNvSpPr>
            <a:spLocks noGrp="1"/>
          </p:cNvSpPr>
          <p:nvPr>
            <p:ph idx="1"/>
          </p:nvPr>
        </p:nvSpPr>
        <p:spPr/>
        <p:txBody>
          <a:bodyPr/>
          <a:lstStyle/>
          <a:p>
            <a:r>
              <a:rPr lang="en-US" altLang="en-US" b="1">
                <a:solidFill>
                  <a:srgbClr val="3366FF"/>
                </a:solidFill>
              </a:rPr>
              <a:t>Indexed allocation</a:t>
            </a:r>
          </a:p>
          <a:p>
            <a:pPr lvl="1"/>
            <a:r>
              <a:rPr lang="en-US" altLang="en-US">
                <a:solidFill>
                  <a:srgbClr val="000000"/>
                </a:solidFill>
              </a:rPr>
              <a:t>Each file has its own </a:t>
            </a:r>
            <a:r>
              <a:rPr lang="en-US" altLang="en-US" b="1">
                <a:solidFill>
                  <a:srgbClr val="3366FF"/>
                </a:solidFill>
              </a:rPr>
              <a:t>index block</a:t>
            </a:r>
            <a:r>
              <a:rPr lang="en-US" altLang="en-US">
                <a:solidFill>
                  <a:srgbClr val="000000"/>
                </a:solidFill>
              </a:rPr>
              <a:t>(s) of pointers to its data blocks</a:t>
            </a:r>
          </a:p>
          <a:p>
            <a:endParaRPr lang="en-US" altLang="en-US">
              <a:solidFill>
                <a:srgbClr val="000000"/>
              </a:solidFill>
            </a:endParaRPr>
          </a:p>
          <a:p>
            <a:r>
              <a:rPr lang="en-US" altLang="en-US">
                <a:solidFill>
                  <a:srgbClr val="000000"/>
                </a:solidFill>
              </a:rPr>
              <a:t>Logical view</a:t>
            </a:r>
          </a:p>
          <a:p>
            <a:endParaRPr lang="en-US" altLang="en-US"/>
          </a:p>
        </p:txBody>
      </p:sp>
      <p:pic>
        <p:nvPicPr>
          <p:cNvPr id="2867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2843213"/>
            <a:ext cx="2286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3925" y="198438"/>
            <a:ext cx="7762875" cy="576262"/>
          </a:xfrm>
        </p:spPr>
        <p:txBody>
          <a:bodyPr/>
          <a:lstStyle/>
          <a:p>
            <a:pPr eaLnBrk="1" hangingPunct="1"/>
            <a:r>
              <a:rPr lang="en-US" altLang="en-US"/>
              <a:t>File-System Structure</a:t>
            </a:r>
          </a:p>
        </p:txBody>
      </p:sp>
      <p:sp>
        <p:nvSpPr>
          <p:cNvPr id="6147" name="Rectangle 3"/>
          <p:cNvSpPr>
            <a:spLocks noGrp="1" noChangeArrowheads="1"/>
          </p:cNvSpPr>
          <p:nvPr>
            <p:ph type="body" idx="1"/>
          </p:nvPr>
        </p:nvSpPr>
        <p:spPr>
          <a:xfrm>
            <a:off x="854075" y="1178415"/>
            <a:ext cx="7832725" cy="4530725"/>
          </a:xfrm>
        </p:spPr>
        <p:txBody>
          <a:bodyPr/>
          <a:lstStyle/>
          <a:p>
            <a:pPr>
              <a:buFont typeface="Wingdings" panose="05000000000000000000" pitchFamily="2" charset="2"/>
              <a:buChar char="q"/>
            </a:pPr>
            <a:r>
              <a:rPr lang="en-US" altLang="en-US" dirty="0"/>
              <a:t>File is a Logical storage unit And/or a Collection of related information</a:t>
            </a:r>
            <a:endParaRPr lang="en-US" altLang="en-US" sz="800" dirty="0"/>
          </a:p>
          <a:p>
            <a:pPr>
              <a:buFont typeface="Wingdings" panose="05000000000000000000" pitchFamily="2" charset="2"/>
              <a:buChar char="q"/>
            </a:pPr>
            <a:r>
              <a:rPr lang="en-US" altLang="en-US" b="1" dirty="0">
                <a:solidFill>
                  <a:srgbClr val="3366FF"/>
                </a:solidFill>
              </a:rPr>
              <a:t>File system</a:t>
            </a:r>
            <a:r>
              <a:rPr lang="en-US" altLang="en-US" dirty="0">
                <a:solidFill>
                  <a:srgbClr val="3366FF"/>
                </a:solidFill>
              </a:rPr>
              <a:t> </a:t>
            </a:r>
            <a:r>
              <a:rPr lang="en-US" altLang="en-US" dirty="0"/>
              <a:t>resides on secondary storage (disks)</a:t>
            </a:r>
          </a:p>
          <a:p>
            <a:pPr lvl="1">
              <a:buFont typeface="Wingdings" panose="05000000000000000000" pitchFamily="2" charset="2"/>
              <a:buChar char="q"/>
            </a:pPr>
            <a:r>
              <a:rPr lang="en-US" altLang="en-US" dirty="0"/>
              <a:t>Disk provides in-place rewrite and random access</a:t>
            </a:r>
          </a:p>
          <a:p>
            <a:pPr lvl="2">
              <a:buFont typeface="Wingdings" panose="05000000000000000000" pitchFamily="2" charset="2"/>
              <a:buChar char="q"/>
            </a:pPr>
            <a:r>
              <a:rPr lang="en-US" altLang="en-US" dirty="0"/>
              <a:t>I/O transfers performed in </a:t>
            </a:r>
            <a:r>
              <a:rPr lang="en-US" altLang="en-US" b="1" dirty="0">
                <a:solidFill>
                  <a:srgbClr val="3366FF"/>
                </a:solidFill>
              </a:rPr>
              <a:t>blocks</a:t>
            </a:r>
            <a:r>
              <a:rPr lang="en-US" altLang="en-US" dirty="0"/>
              <a:t> of </a:t>
            </a:r>
            <a:r>
              <a:rPr lang="en-US" altLang="en-US" b="1" dirty="0">
                <a:solidFill>
                  <a:srgbClr val="3366FF"/>
                </a:solidFill>
              </a:rPr>
              <a:t>sectors</a:t>
            </a:r>
            <a:r>
              <a:rPr lang="en-US" altLang="en-US" dirty="0"/>
              <a:t> (usually 512 bytes)</a:t>
            </a:r>
            <a:endParaRPr lang="en-US" altLang="en-US" sz="800" dirty="0"/>
          </a:p>
          <a:p>
            <a:pPr>
              <a:buFont typeface="Wingdings" panose="05000000000000000000" pitchFamily="2" charset="2"/>
              <a:buChar char="q"/>
            </a:pPr>
            <a:r>
              <a:rPr lang="en-US" altLang="en-US" dirty="0"/>
              <a:t>Two different design challenges:</a:t>
            </a:r>
          </a:p>
          <a:p>
            <a:pPr marL="800100" lvl="1" indent="-342900">
              <a:buFont typeface="+mj-lt"/>
              <a:buAutoNum type="arabicPeriod"/>
            </a:pPr>
            <a:r>
              <a:rPr lang="en-US" altLang="en-US" dirty="0"/>
              <a:t>How does the file look to the user?</a:t>
            </a:r>
          </a:p>
          <a:p>
            <a:pPr lvl="2">
              <a:buFont typeface="Wingdings" panose="05000000000000000000" pitchFamily="2" charset="2"/>
              <a:buChar char="q"/>
            </a:pPr>
            <a:r>
              <a:rPr lang="en-US" altLang="en-US" dirty="0"/>
              <a:t>Defining a file and its attributes </a:t>
            </a:r>
          </a:p>
          <a:p>
            <a:pPr lvl="2">
              <a:buFont typeface="Wingdings" panose="05000000000000000000" pitchFamily="2" charset="2"/>
              <a:buChar char="q"/>
            </a:pPr>
            <a:r>
              <a:rPr lang="en-US" altLang="en-US" dirty="0"/>
              <a:t>Operations allowed on the file</a:t>
            </a:r>
          </a:p>
          <a:p>
            <a:pPr lvl="2">
              <a:buFont typeface="Wingdings" panose="05000000000000000000" pitchFamily="2" charset="2"/>
              <a:buChar char="q"/>
            </a:pPr>
            <a:r>
              <a:rPr lang="en-US" altLang="en-US" dirty="0"/>
              <a:t>Directory structure for organizing files</a:t>
            </a:r>
          </a:p>
          <a:p>
            <a:pPr lvl="2">
              <a:buFont typeface="Wingdings" panose="05000000000000000000" pitchFamily="2" charset="2"/>
              <a:buChar char="q"/>
            </a:pPr>
            <a:r>
              <a:rPr lang="en-US" altLang="en-US" dirty="0"/>
              <a:t>Provides user interface to storage, mapping logical to physical</a:t>
            </a:r>
          </a:p>
          <a:p>
            <a:pPr marL="800100" lvl="1" indent="-342900">
              <a:buFont typeface="+mj-lt"/>
              <a:buAutoNum type="arabicPeriod"/>
            </a:pPr>
            <a:r>
              <a:rPr lang="en-US" altLang="en-US" dirty="0"/>
              <a:t>Create algorithms and data structures to map the logical file system onto the physical secondary storage devices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1000"/>
                                        <p:tgtEl>
                                          <p:spTgt spid="6147">
                                            <p:txEl>
                                              <p:pRg st="0" end="0"/>
                                            </p:txEl>
                                          </p:spTgt>
                                        </p:tgtEl>
                                      </p:cBhvr>
                                    </p:animEffect>
                                    <p:anim calcmode="lin" valueType="num">
                                      <p:cBhvr>
                                        <p:cTn id="8" dur="1000" fill="hold"/>
                                        <p:tgtEl>
                                          <p:spTgt spid="6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fade">
                                      <p:cBhvr>
                                        <p:cTn id="14" dur="1000"/>
                                        <p:tgtEl>
                                          <p:spTgt spid="6147">
                                            <p:txEl>
                                              <p:pRg st="1" end="1"/>
                                            </p:txEl>
                                          </p:spTgt>
                                        </p:tgtEl>
                                      </p:cBhvr>
                                    </p:animEffect>
                                    <p:anim calcmode="lin" valueType="num">
                                      <p:cBhvr>
                                        <p:cTn id="15" dur="1000" fill="hold"/>
                                        <p:tgtEl>
                                          <p:spTgt spid="61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4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Effect transition="in" filter="fade">
                                      <p:cBhvr>
                                        <p:cTn id="19" dur="1000"/>
                                        <p:tgtEl>
                                          <p:spTgt spid="6147">
                                            <p:txEl>
                                              <p:pRg st="2" end="2"/>
                                            </p:txEl>
                                          </p:spTgt>
                                        </p:tgtEl>
                                      </p:cBhvr>
                                    </p:animEffect>
                                    <p:anim calcmode="lin" valueType="num">
                                      <p:cBhvr>
                                        <p:cTn id="20" dur="1000" fill="hold"/>
                                        <p:tgtEl>
                                          <p:spTgt spid="614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14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147">
                                            <p:txEl>
                                              <p:pRg st="3" end="3"/>
                                            </p:txEl>
                                          </p:spTgt>
                                        </p:tgtEl>
                                        <p:attrNameLst>
                                          <p:attrName>style.visibility</p:attrName>
                                        </p:attrNameLst>
                                      </p:cBhvr>
                                      <p:to>
                                        <p:strVal val="visible"/>
                                      </p:to>
                                    </p:set>
                                    <p:animEffect transition="in" filter="fade">
                                      <p:cBhvr>
                                        <p:cTn id="24" dur="1000"/>
                                        <p:tgtEl>
                                          <p:spTgt spid="6147">
                                            <p:txEl>
                                              <p:pRg st="3" end="3"/>
                                            </p:txEl>
                                          </p:spTgt>
                                        </p:tgtEl>
                                      </p:cBhvr>
                                    </p:animEffect>
                                    <p:anim calcmode="lin" valueType="num">
                                      <p:cBhvr>
                                        <p:cTn id="25" dur="1000" fill="hold"/>
                                        <p:tgtEl>
                                          <p:spTgt spid="614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1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147">
                                            <p:txEl>
                                              <p:pRg st="4" end="4"/>
                                            </p:txEl>
                                          </p:spTgt>
                                        </p:tgtEl>
                                        <p:attrNameLst>
                                          <p:attrName>style.visibility</p:attrName>
                                        </p:attrNameLst>
                                      </p:cBhvr>
                                      <p:to>
                                        <p:strVal val="visible"/>
                                      </p:to>
                                    </p:set>
                                    <p:animEffect transition="in" filter="fade">
                                      <p:cBhvr>
                                        <p:cTn id="31" dur="1000"/>
                                        <p:tgtEl>
                                          <p:spTgt spid="6147">
                                            <p:txEl>
                                              <p:pRg st="4" end="4"/>
                                            </p:txEl>
                                          </p:spTgt>
                                        </p:tgtEl>
                                      </p:cBhvr>
                                    </p:animEffect>
                                    <p:anim calcmode="lin" valueType="num">
                                      <p:cBhvr>
                                        <p:cTn id="32" dur="1000" fill="hold"/>
                                        <p:tgtEl>
                                          <p:spTgt spid="614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147">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47">
                                            <p:txEl>
                                              <p:pRg st="5" end="5"/>
                                            </p:txEl>
                                          </p:spTgt>
                                        </p:tgtEl>
                                        <p:attrNameLst>
                                          <p:attrName>style.visibility</p:attrName>
                                        </p:attrNameLst>
                                      </p:cBhvr>
                                      <p:to>
                                        <p:strVal val="visible"/>
                                      </p:to>
                                    </p:set>
                                    <p:animEffect transition="in" filter="fade">
                                      <p:cBhvr>
                                        <p:cTn id="36" dur="1000"/>
                                        <p:tgtEl>
                                          <p:spTgt spid="6147">
                                            <p:txEl>
                                              <p:pRg st="5" end="5"/>
                                            </p:txEl>
                                          </p:spTgt>
                                        </p:tgtEl>
                                      </p:cBhvr>
                                    </p:animEffect>
                                    <p:anim calcmode="lin" valueType="num">
                                      <p:cBhvr>
                                        <p:cTn id="37" dur="1000" fill="hold"/>
                                        <p:tgtEl>
                                          <p:spTgt spid="614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6147">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147">
                                            <p:txEl>
                                              <p:pRg st="6" end="6"/>
                                            </p:txEl>
                                          </p:spTgt>
                                        </p:tgtEl>
                                        <p:attrNameLst>
                                          <p:attrName>style.visibility</p:attrName>
                                        </p:attrNameLst>
                                      </p:cBhvr>
                                      <p:to>
                                        <p:strVal val="visible"/>
                                      </p:to>
                                    </p:set>
                                    <p:animEffect transition="in" filter="fade">
                                      <p:cBhvr>
                                        <p:cTn id="41" dur="1000"/>
                                        <p:tgtEl>
                                          <p:spTgt spid="6147">
                                            <p:txEl>
                                              <p:pRg st="6" end="6"/>
                                            </p:txEl>
                                          </p:spTgt>
                                        </p:tgtEl>
                                      </p:cBhvr>
                                    </p:animEffect>
                                    <p:anim calcmode="lin" valueType="num">
                                      <p:cBhvr>
                                        <p:cTn id="42" dur="1000" fill="hold"/>
                                        <p:tgtEl>
                                          <p:spTgt spid="6147">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147">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147">
                                            <p:txEl>
                                              <p:pRg st="7" end="7"/>
                                            </p:txEl>
                                          </p:spTgt>
                                        </p:tgtEl>
                                        <p:attrNameLst>
                                          <p:attrName>style.visibility</p:attrName>
                                        </p:attrNameLst>
                                      </p:cBhvr>
                                      <p:to>
                                        <p:strVal val="visible"/>
                                      </p:to>
                                    </p:set>
                                    <p:animEffect transition="in" filter="fade">
                                      <p:cBhvr>
                                        <p:cTn id="46" dur="1000"/>
                                        <p:tgtEl>
                                          <p:spTgt spid="6147">
                                            <p:txEl>
                                              <p:pRg st="7" end="7"/>
                                            </p:txEl>
                                          </p:spTgt>
                                        </p:tgtEl>
                                      </p:cBhvr>
                                    </p:animEffect>
                                    <p:anim calcmode="lin" valueType="num">
                                      <p:cBhvr>
                                        <p:cTn id="47" dur="1000" fill="hold"/>
                                        <p:tgtEl>
                                          <p:spTgt spid="6147">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6147">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147">
                                            <p:txEl>
                                              <p:pRg st="8" end="8"/>
                                            </p:txEl>
                                          </p:spTgt>
                                        </p:tgtEl>
                                        <p:attrNameLst>
                                          <p:attrName>style.visibility</p:attrName>
                                        </p:attrNameLst>
                                      </p:cBhvr>
                                      <p:to>
                                        <p:strVal val="visible"/>
                                      </p:to>
                                    </p:set>
                                    <p:animEffect transition="in" filter="fade">
                                      <p:cBhvr>
                                        <p:cTn id="51" dur="1000"/>
                                        <p:tgtEl>
                                          <p:spTgt spid="6147">
                                            <p:txEl>
                                              <p:pRg st="8" end="8"/>
                                            </p:txEl>
                                          </p:spTgt>
                                        </p:tgtEl>
                                      </p:cBhvr>
                                    </p:animEffect>
                                    <p:anim calcmode="lin" valueType="num">
                                      <p:cBhvr>
                                        <p:cTn id="52" dur="1000" fill="hold"/>
                                        <p:tgtEl>
                                          <p:spTgt spid="6147">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147">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147">
                                            <p:txEl>
                                              <p:pRg st="9" end="9"/>
                                            </p:txEl>
                                          </p:spTgt>
                                        </p:tgtEl>
                                        <p:attrNameLst>
                                          <p:attrName>style.visibility</p:attrName>
                                        </p:attrNameLst>
                                      </p:cBhvr>
                                      <p:to>
                                        <p:strVal val="visible"/>
                                      </p:to>
                                    </p:set>
                                    <p:animEffect transition="in" filter="fade">
                                      <p:cBhvr>
                                        <p:cTn id="56" dur="1000"/>
                                        <p:tgtEl>
                                          <p:spTgt spid="6147">
                                            <p:txEl>
                                              <p:pRg st="9" end="9"/>
                                            </p:txEl>
                                          </p:spTgt>
                                        </p:tgtEl>
                                      </p:cBhvr>
                                    </p:animEffect>
                                    <p:anim calcmode="lin" valueType="num">
                                      <p:cBhvr>
                                        <p:cTn id="57" dur="1000" fill="hold"/>
                                        <p:tgtEl>
                                          <p:spTgt spid="6147">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6147">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147">
                                            <p:txEl>
                                              <p:pRg st="10" end="10"/>
                                            </p:txEl>
                                          </p:spTgt>
                                        </p:tgtEl>
                                        <p:attrNameLst>
                                          <p:attrName>style.visibility</p:attrName>
                                        </p:attrNameLst>
                                      </p:cBhvr>
                                      <p:to>
                                        <p:strVal val="visible"/>
                                      </p:to>
                                    </p:set>
                                    <p:animEffect transition="in" filter="fade">
                                      <p:cBhvr>
                                        <p:cTn id="61" dur="1000"/>
                                        <p:tgtEl>
                                          <p:spTgt spid="6147">
                                            <p:txEl>
                                              <p:pRg st="10" end="10"/>
                                            </p:txEl>
                                          </p:spTgt>
                                        </p:tgtEl>
                                      </p:cBhvr>
                                    </p:animEffect>
                                    <p:anim calcmode="lin" valueType="num">
                                      <p:cBhvr>
                                        <p:cTn id="62" dur="1000" fill="hold"/>
                                        <p:tgtEl>
                                          <p:spTgt spid="6147">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614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98438"/>
            <a:ext cx="8229600" cy="576262"/>
          </a:xfrm>
        </p:spPr>
        <p:txBody>
          <a:bodyPr/>
          <a:lstStyle/>
          <a:p>
            <a:pPr eaLnBrk="1" hangingPunct="1"/>
            <a:r>
              <a:rPr lang="en-US" altLang="en-US"/>
              <a:t>Example of Indexed Allocation</a:t>
            </a:r>
            <a:endParaRPr lang="en-US" altLang="en-US" sz="2400"/>
          </a:p>
        </p:txBody>
      </p:sp>
      <p:pic>
        <p:nvPicPr>
          <p:cNvPr id="29699" name="Picture 4"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8" y="1230313"/>
            <a:ext cx="49672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bwMode="auto">
          <a:xfrm>
            <a:off x="5672831" y="4021584"/>
            <a:ext cx="674703" cy="71909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3" name="TextBox 2"/>
          <p:cNvSpPr txBox="1"/>
          <p:nvPr/>
        </p:nvSpPr>
        <p:spPr>
          <a:xfrm>
            <a:off x="6525087" y="4296792"/>
            <a:ext cx="843379" cy="707886"/>
          </a:xfrm>
          <a:prstGeom prst="rect">
            <a:avLst/>
          </a:prstGeom>
          <a:noFill/>
        </p:spPr>
        <p:txBody>
          <a:bodyPr wrap="square" rtlCol="0">
            <a:spAutoFit/>
          </a:bodyPr>
          <a:lstStyle/>
          <a:p>
            <a:r>
              <a:rPr lang="en-US" sz="4000" dirty="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down)">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anim calcmode="lin" valueType="num">
                                      <p:cBhvr>
                                        <p:cTn id="20" dur="1000" fill="hold"/>
                                        <p:tgtEl>
                                          <p:spTgt spid="3"/>
                                        </p:tgtEl>
                                        <p:attrNameLst>
                                          <p:attrName>style.rotation</p:attrName>
                                        </p:attrNameLst>
                                      </p:cBhvr>
                                      <p:tavLst>
                                        <p:tav tm="0">
                                          <p:val>
                                            <p:fltVal val="90"/>
                                          </p:val>
                                        </p:tav>
                                        <p:tav tm="100000">
                                          <p:val>
                                            <p:fltVal val="0"/>
                                          </p:val>
                                        </p:tav>
                                      </p:tavLst>
                                    </p:anim>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08063" y="182563"/>
            <a:ext cx="7694612" cy="576262"/>
          </a:xfrm>
        </p:spPr>
        <p:txBody>
          <a:bodyPr/>
          <a:lstStyle/>
          <a:p>
            <a:pPr eaLnBrk="1" hangingPunct="1"/>
            <a:r>
              <a:rPr lang="en-US" altLang="en-US"/>
              <a:t>Indexed Allocation (Cont.)</a:t>
            </a:r>
          </a:p>
        </p:txBody>
      </p:sp>
      <p:sp>
        <p:nvSpPr>
          <p:cNvPr id="30723" name="Rectangle 3"/>
          <p:cNvSpPr>
            <a:spLocks noGrp="1" noChangeArrowheads="1"/>
          </p:cNvSpPr>
          <p:nvPr>
            <p:ph type="body" idx="1"/>
          </p:nvPr>
        </p:nvSpPr>
        <p:spPr>
          <a:xfrm>
            <a:off x="806450" y="1233488"/>
            <a:ext cx="7370763" cy="3205162"/>
          </a:xfrm>
        </p:spPr>
        <p:txBody>
          <a:bodyPr/>
          <a:lstStyle/>
          <a:p>
            <a:pPr>
              <a:lnSpc>
                <a:spcPct val="90000"/>
              </a:lnSpc>
              <a:buFont typeface="Wingdings" panose="05000000000000000000" pitchFamily="2" charset="2"/>
              <a:buChar char="q"/>
            </a:pPr>
            <a:r>
              <a:rPr lang="en-US" altLang="en-US" dirty="0"/>
              <a:t>Need index table</a:t>
            </a:r>
          </a:p>
          <a:p>
            <a:pPr>
              <a:lnSpc>
                <a:spcPct val="90000"/>
              </a:lnSpc>
              <a:buFont typeface="Wingdings" panose="05000000000000000000" pitchFamily="2" charset="2"/>
              <a:buChar char="q"/>
            </a:pPr>
            <a:endParaRPr lang="en-US" altLang="en-US" sz="800" dirty="0"/>
          </a:p>
          <a:p>
            <a:pPr>
              <a:lnSpc>
                <a:spcPct val="90000"/>
              </a:lnSpc>
              <a:buFont typeface="Wingdings" panose="05000000000000000000" pitchFamily="2" charset="2"/>
              <a:buChar char="q"/>
            </a:pPr>
            <a:r>
              <a:rPr lang="en-US" altLang="en-US" dirty="0"/>
              <a:t>Random access is supported</a:t>
            </a:r>
          </a:p>
          <a:p>
            <a:pPr>
              <a:lnSpc>
                <a:spcPct val="90000"/>
              </a:lnSpc>
              <a:buFont typeface="Wingdings" panose="05000000000000000000" pitchFamily="2" charset="2"/>
              <a:buChar char="q"/>
            </a:pPr>
            <a:endParaRPr lang="en-US" altLang="en-US" sz="800" dirty="0"/>
          </a:p>
          <a:p>
            <a:pPr>
              <a:lnSpc>
                <a:spcPct val="90000"/>
              </a:lnSpc>
              <a:buFont typeface="Wingdings" panose="05000000000000000000" pitchFamily="2" charset="2"/>
              <a:buChar char="q"/>
            </a:pPr>
            <a:r>
              <a:rPr lang="en-US" altLang="en-US" dirty="0"/>
              <a:t>Dynamic access without external fragmentation, but have overhead of large index block for even small files. </a:t>
            </a:r>
          </a:p>
          <a:p>
            <a:pPr>
              <a:lnSpc>
                <a:spcPct val="90000"/>
              </a:lnSpc>
              <a:buFont typeface="Wingdings" panose="05000000000000000000" pitchFamily="2" charset="2"/>
              <a:buChar char="q"/>
            </a:pPr>
            <a:endParaRPr lang="en-US" altLang="en-US" dirty="0"/>
          </a:p>
          <a:p>
            <a:pPr>
              <a:lnSpc>
                <a:spcPct val="90000"/>
              </a:lnSpc>
              <a:buFont typeface="Wingdings" panose="05000000000000000000" pitchFamily="2" charset="2"/>
              <a:buChar char="q"/>
            </a:pPr>
            <a:r>
              <a:rPr lang="en-US" altLang="en-US" dirty="0"/>
              <a:t>Which leads to the question..</a:t>
            </a:r>
          </a:p>
          <a:p>
            <a:pPr lvl="1">
              <a:lnSpc>
                <a:spcPct val="90000"/>
              </a:lnSpc>
              <a:buFont typeface="Wingdings" panose="05000000000000000000" pitchFamily="2" charset="2"/>
              <a:buChar char="q"/>
            </a:pPr>
            <a:r>
              <a:rPr lang="en-US" altLang="en-US" dirty="0"/>
              <a:t>How large should the index block be?</a:t>
            </a:r>
          </a:p>
          <a:p>
            <a:pPr lvl="1">
              <a:lnSpc>
                <a:spcPct val="90000"/>
              </a:lnSpc>
              <a:buFont typeface="Wingdings" panose="05000000000000000000" pitchFamily="2" charset="2"/>
              <a:buChar char="q"/>
            </a:pPr>
            <a:r>
              <a:rPr lang="en-US" altLang="en-US" dirty="0"/>
              <a:t>Since every file must have one we want it to be as small as possible.</a:t>
            </a:r>
          </a:p>
          <a:p>
            <a:pPr lvl="1">
              <a:lnSpc>
                <a:spcPct val="90000"/>
              </a:lnSpc>
              <a:buFont typeface="Wingdings" panose="05000000000000000000" pitchFamily="2" charset="2"/>
              <a:buChar char="q"/>
            </a:pPr>
            <a:r>
              <a:rPr lang="en-US" altLang="en-US" dirty="0"/>
              <a:t>But what happens if it is too small? We will not have enough pointers for a large file?</a:t>
            </a:r>
          </a:p>
          <a:p>
            <a:pPr>
              <a:lnSpc>
                <a:spcPct val="90000"/>
              </a:lnSpc>
              <a:buFont typeface="Wingdings" panose="05000000000000000000" pitchFamily="2" charset="2"/>
              <a:buChar char="q"/>
            </a:pPr>
            <a:endParaRPr lang="en-US" altLang="en-US" sz="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73138" y="277813"/>
            <a:ext cx="7713662" cy="576262"/>
          </a:xfrm>
        </p:spPr>
        <p:txBody>
          <a:bodyPr/>
          <a:lstStyle/>
          <a:p>
            <a:pPr eaLnBrk="1" hangingPunct="1"/>
            <a:r>
              <a:rPr lang="en-US" altLang="en-US"/>
              <a:t>Indexed Allocation – Mapping (Cont.)</a:t>
            </a:r>
          </a:p>
        </p:txBody>
      </p:sp>
      <p:sp>
        <p:nvSpPr>
          <p:cNvPr id="31747" name="Rectangle 3"/>
          <p:cNvSpPr>
            <a:spLocks noGrp="1" noChangeArrowheads="1"/>
          </p:cNvSpPr>
          <p:nvPr>
            <p:ph type="body" idx="1"/>
          </p:nvPr>
        </p:nvSpPr>
        <p:spPr>
          <a:xfrm>
            <a:off x="806450" y="1233488"/>
            <a:ext cx="7632700" cy="1181100"/>
          </a:xfrm>
        </p:spPr>
        <p:txBody>
          <a:bodyPr/>
          <a:lstStyle/>
          <a:p>
            <a:pPr>
              <a:lnSpc>
                <a:spcPct val="90000"/>
              </a:lnSpc>
            </a:pPr>
            <a:endParaRPr lang="en-US" altLang="en-US" dirty="0"/>
          </a:p>
          <a:p>
            <a:pPr marL="0" indent="0">
              <a:lnSpc>
                <a:spcPct val="90000"/>
              </a:lnSpc>
              <a:buNone/>
            </a:pPr>
            <a:r>
              <a:rPr lang="en-US" altLang="en-US" b="1" dirty="0"/>
              <a:t>Linked Scheme</a:t>
            </a:r>
          </a:p>
          <a:p>
            <a:pPr lvl="1">
              <a:lnSpc>
                <a:spcPct val="90000"/>
              </a:lnSpc>
              <a:buFont typeface="Wingdings" panose="05000000000000000000" pitchFamily="2" charset="2"/>
              <a:buChar char="q"/>
            </a:pPr>
            <a:r>
              <a:rPr lang="en-US" altLang="en-US" dirty="0"/>
              <a:t>Index Blocks are initially one disk block </a:t>
            </a:r>
          </a:p>
          <a:p>
            <a:pPr lvl="1">
              <a:lnSpc>
                <a:spcPct val="90000"/>
              </a:lnSpc>
              <a:buFont typeface="Wingdings" panose="05000000000000000000" pitchFamily="2" charset="2"/>
              <a:buChar char="q"/>
            </a:pPr>
            <a:r>
              <a:rPr lang="en-US" altLang="en-US" dirty="0"/>
              <a:t>These can be read and written to directly by itself. </a:t>
            </a:r>
          </a:p>
          <a:p>
            <a:pPr lvl="1">
              <a:lnSpc>
                <a:spcPct val="90000"/>
              </a:lnSpc>
              <a:buFont typeface="Wingdings" panose="05000000000000000000" pitchFamily="2" charset="2"/>
              <a:buChar char="q"/>
            </a:pPr>
            <a:r>
              <a:rPr lang="en-US" altLang="en-US" dirty="0"/>
              <a:t>For larger file we can link Index Blocks as follows:</a:t>
            </a:r>
          </a:p>
          <a:p>
            <a:pPr lvl="2">
              <a:lnSpc>
                <a:spcPct val="90000"/>
              </a:lnSpc>
              <a:buFont typeface="Wingdings" panose="05000000000000000000" pitchFamily="2" charset="2"/>
              <a:buChar char="q"/>
            </a:pPr>
            <a:r>
              <a:rPr lang="en-US" altLang="en-US" dirty="0"/>
              <a:t>An index block contains a small header that contains	</a:t>
            </a:r>
          </a:p>
          <a:p>
            <a:pPr lvl="3">
              <a:lnSpc>
                <a:spcPct val="90000"/>
              </a:lnSpc>
              <a:buFont typeface="Wingdings" panose="05000000000000000000" pitchFamily="2" charset="2"/>
              <a:buChar char="q"/>
            </a:pPr>
            <a:r>
              <a:rPr lang="en-US" altLang="en-US" dirty="0"/>
              <a:t>The name of the file</a:t>
            </a:r>
          </a:p>
          <a:p>
            <a:pPr lvl="3">
              <a:lnSpc>
                <a:spcPct val="90000"/>
              </a:lnSpc>
              <a:buFont typeface="Wingdings" panose="05000000000000000000" pitchFamily="2" charset="2"/>
              <a:buChar char="q"/>
            </a:pPr>
            <a:r>
              <a:rPr lang="en-US" altLang="en-US" dirty="0"/>
              <a:t>A set of the first 100 disk-block addresses.</a:t>
            </a:r>
          </a:p>
          <a:p>
            <a:pPr lvl="3">
              <a:lnSpc>
                <a:spcPct val="90000"/>
              </a:lnSpc>
              <a:buFont typeface="Wingdings" panose="05000000000000000000" pitchFamily="2" charset="2"/>
              <a:buChar char="q"/>
            </a:pPr>
            <a:r>
              <a:rPr lang="en-US" altLang="en-US" dirty="0"/>
              <a:t>The ‘next’ address (last word in the index block) is null for a small file, or contains a pointer to another index block for a large file.	</a:t>
            </a:r>
          </a:p>
          <a:p>
            <a:pPr marL="0" indent="0">
              <a:lnSpc>
                <a:spcPct val="90000"/>
              </a:lnSpc>
              <a:buNone/>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73138" y="277813"/>
            <a:ext cx="7713662" cy="576262"/>
          </a:xfrm>
        </p:spPr>
        <p:txBody>
          <a:bodyPr/>
          <a:lstStyle/>
          <a:p>
            <a:pPr eaLnBrk="1" hangingPunct="1"/>
            <a:r>
              <a:rPr lang="en-US" altLang="en-US"/>
              <a:t>Indexed Allocation – Mapping (Cont.)</a:t>
            </a:r>
          </a:p>
        </p:txBody>
      </p:sp>
      <p:sp>
        <p:nvSpPr>
          <p:cNvPr id="31747" name="Rectangle 3"/>
          <p:cNvSpPr>
            <a:spLocks noGrp="1" noChangeArrowheads="1"/>
          </p:cNvSpPr>
          <p:nvPr>
            <p:ph type="body" idx="1"/>
          </p:nvPr>
        </p:nvSpPr>
        <p:spPr>
          <a:xfrm>
            <a:off x="806450" y="1233488"/>
            <a:ext cx="7632700" cy="1181100"/>
          </a:xfrm>
        </p:spPr>
        <p:txBody>
          <a:bodyPr/>
          <a:lstStyle/>
          <a:p>
            <a:pPr>
              <a:lnSpc>
                <a:spcPct val="90000"/>
              </a:lnSpc>
            </a:pPr>
            <a:endParaRPr lang="en-US" altLang="en-US" dirty="0"/>
          </a:p>
          <a:p>
            <a:pPr marL="0" indent="0">
              <a:lnSpc>
                <a:spcPct val="90000"/>
              </a:lnSpc>
              <a:buNone/>
            </a:pPr>
            <a:r>
              <a:rPr lang="en-US" altLang="en-US" b="1" dirty="0"/>
              <a:t>Multilevel Index:</a:t>
            </a:r>
          </a:p>
          <a:p>
            <a:pPr>
              <a:lnSpc>
                <a:spcPct val="90000"/>
              </a:lnSpc>
              <a:buFont typeface="Wingdings" panose="05000000000000000000" pitchFamily="2" charset="2"/>
              <a:buChar char="q"/>
            </a:pPr>
            <a:r>
              <a:rPr lang="en-US" altLang="en-US" dirty="0"/>
              <a:t>A variant of linked representation</a:t>
            </a:r>
          </a:p>
          <a:p>
            <a:pPr lvl="1">
              <a:lnSpc>
                <a:spcPct val="90000"/>
              </a:lnSpc>
              <a:buFont typeface="Wingdings" panose="05000000000000000000" pitchFamily="2" charset="2"/>
              <a:buChar char="q"/>
            </a:pPr>
            <a:r>
              <a:rPr lang="en-US" altLang="en-US" dirty="0"/>
              <a:t>Uses a first-level index block to point to a set of second-level index blocks which point to file blocks</a:t>
            </a:r>
          </a:p>
          <a:p>
            <a:pPr>
              <a:lnSpc>
                <a:spcPct val="90000"/>
              </a:lnSpc>
              <a:buFont typeface="Wingdings" panose="05000000000000000000" pitchFamily="2" charset="2"/>
              <a:buChar char="q"/>
            </a:pPr>
            <a:r>
              <a:rPr lang="en-US" altLang="en-US" dirty="0"/>
              <a:t>To access a block the OS uses the first-level index to find the second level index block and then uses that block to find the desired data block.</a:t>
            </a:r>
          </a:p>
          <a:p>
            <a:pPr>
              <a:lnSpc>
                <a:spcPct val="90000"/>
              </a:lnSpc>
              <a:buFont typeface="Wingdings" panose="05000000000000000000" pitchFamily="2" charset="2"/>
              <a:buChar char="q"/>
            </a:pPr>
            <a:r>
              <a:rPr lang="en-US" altLang="en-US" dirty="0"/>
              <a:t>This approach could be continued to a third or fourth level depending on the file size.</a:t>
            </a:r>
          </a:p>
          <a:p>
            <a:pPr>
              <a:lnSpc>
                <a:spcPct val="90000"/>
              </a:lnSpc>
              <a:buFont typeface="Wingdings" panose="05000000000000000000" pitchFamily="2" charset="2"/>
              <a:buChar char="q"/>
            </a:pPr>
            <a:r>
              <a:rPr lang="en-US" altLang="en-US" dirty="0"/>
              <a:t>Two-level index (4K blocks could store 1,024 four-byte pointers in outer index -&gt; 1,048,567 data blocks and file size of up to 4GB)</a:t>
            </a:r>
          </a:p>
          <a:p>
            <a:pPr>
              <a:lnSpc>
                <a:spcPct val="90000"/>
              </a:lnSpc>
              <a:buFont typeface="Wingdings" panose="05000000000000000000" pitchFamily="2" charset="2"/>
              <a:buChar char="q"/>
            </a:pPr>
            <a:endParaRPr lang="en-US" altLang="en-US" dirty="0"/>
          </a:p>
          <a:p>
            <a:pPr>
              <a:lnSpc>
                <a:spcPct val="90000"/>
              </a:lnSpc>
              <a:buFont typeface="Wingdings" panose="05000000000000000000" pitchFamily="2" charset="2"/>
              <a:buChar char="q"/>
            </a:pPr>
            <a:endParaRPr lang="en-US" altLang="en-US" dirty="0"/>
          </a:p>
          <a:p>
            <a:pPr marL="0" indent="0">
              <a:lnSpc>
                <a:spcPct val="90000"/>
              </a:lnSpc>
              <a:buNone/>
            </a:pPr>
            <a:endParaRPr lang="en-US" altLang="en-US" dirty="0"/>
          </a:p>
        </p:txBody>
      </p:sp>
    </p:spTree>
    <p:extLst>
      <p:ext uri="{BB962C8B-B14F-4D97-AF65-F5344CB8AC3E}">
        <p14:creationId xmlns:p14="http://schemas.microsoft.com/office/powerpoint/2010/main" val="3675125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28700" y="277813"/>
            <a:ext cx="7658100" cy="576262"/>
          </a:xfrm>
        </p:spPr>
        <p:txBody>
          <a:bodyPr/>
          <a:lstStyle/>
          <a:p>
            <a:pPr eaLnBrk="1" hangingPunct="1"/>
            <a:r>
              <a:rPr lang="en-US" altLang="en-US"/>
              <a:t>Indexed Allocation – Mapping (Cont.)</a:t>
            </a:r>
          </a:p>
        </p:txBody>
      </p:sp>
      <p:pic>
        <p:nvPicPr>
          <p:cNvPr id="3379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9488" y="1312863"/>
            <a:ext cx="6980237"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54088" y="277813"/>
            <a:ext cx="7732712" cy="576262"/>
          </a:xfrm>
        </p:spPr>
        <p:txBody>
          <a:bodyPr/>
          <a:lstStyle/>
          <a:p>
            <a:pPr eaLnBrk="1" hangingPunct="1"/>
            <a:r>
              <a:rPr lang="en-US" altLang="en-US"/>
              <a:t>Indexed Allocation – Mapping (Cont.)</a:t>
            </a:r>
          </a:p>
        </p:txBody>
      </p:sp>
      <p:sp>
        <p:nvSpPr>
          <p:cNvPr id="32771" name="Rectangle 3"/>
          <p:cNvSpPr>
            <a:spLocks noGrp="1" noChangeArrowheads="1"/>
          </p:cNvSpPr>
          <p:nvPr>
            <p:ph type="body" idx="1"/>
          </p:nvPr>
        </p:nvSpPr>
        <p:spPr>
          <a:xfrm>
            <a:off x="806450" y="1233488"/>
            <a:ext cx="8229600" cy="3493257"/>
          </a:xfrm>
        </p:spPr>
        <p:txBody>
          <a:bodyPr/>
          <a:lstStyle/>
          <a:p>
            <a:pPr>
              <a:buFont typeface="Wingdings" panose="05000000000000000000" pitchFamily="2" charset="2"/>
              <a:buChar char="q"/>
            </a:pPr>
            <a:r>
              <a:rPr lang="en-US" altLang="en-US" dirty="0"/>
              <a:t>Combined Scheme:</a:t>
            </a:r>
          </a:p>
          <a:p>
            <a:pPr lvl="1">
              <a:buFont typeface="Wingdings" panose="05000000000000000000" pitchFamily="2" charset="2"/>
              <a:buChar char="q"/>
            </a:pPr>
            <a:r>
              <a:rPr lang="en-US" altLang="en-US" dirty="0"/>
              <a:t>Used in UNIX-based file systems</a:t>
            </a:r>
          </a:p>
          <a:p>
            <a:pPr lvl="1">
              <a:buFont typeface="Wingdings" panose="05000000000000000000" pitchFamily="2" charset="2"/>
              <a:buChar char="q"/>
            </a:pPr>
            <a:r>
              <a:rPr lang="en-US" altLang="en-US" dirty="0"/>
              <a:t>Keep first 15 pointers in file’s </a:t>
            </a:r>
            <a:r>
              <a:rPr lang="en-US" altLang="en-US" dirty="0" err="1"/>
              <a:t>inode</a:t>
            </a:r>
            <a:r>
              <a:rPr lang="en-US" altLang="en-US" dirty="0"/>
              <a:t>.</a:t>
            </a:r>
          </a:p>
          <a:p>
            <a:pPr lvl="2">
              <a:buFont typeface="Wingdings" panose="05000000000000000000" pitchFamily="2" charset="2"/>
              <a:buChar char="q"/>
            </a:pPr>
            <a:r>
              <a:rPr lang="en-US" altLang="en-US" dirty="0"/>
              <a:t>First 12 point to direct blocks (the contain addresses that point to blocks that contain file data)</a:t>
            </a:r>
          </a:p>
          <a:p>
            <a:pPr lvl="2">
              <a:buFont typeface="Wingdings" panose="05000000000000000000" pitchFamily="2" charset="2"/>
              <a:buChar char="q"/>
            </a:pPr>
            <a:r>
              <a:rPr lang="en-US" altLang="en-US" dirty="0"/>
              <a:t>For small files (up to 48K) no additional index block is required.</a:t>
            </a:r>
          </a:p>
          <a:p>
            <a:pPr lvl="1">
              <a:buFont typeface="Wingdings" panose="05000000000000000000" pitchFamily="2" charset="2"/>
              <a:buChar char="q"/>
            </a:pPr>
            <a:r>
              <a:rPr lang="en-US" altLang="en-US" dirty="0"/>
              <a:t>The next three pointers point to indirect blocks</a:t>
            </a:r>
          </a:p>
          <a:p>
            <a:pPr lvl="2">
              <a:buFont typeface="Wingdings" panose="05000000000000000000" pitchFamily="2" charset="2"/>
              <a:buChar char="q"/>
            </a:pPr>
            <a:r>
              <a:rPr lang="en-US" altLang="en-US" dirty="0"/>
              <a:t>The first points to a </a:t>
            </a:r>
            <a:r>
              <a:rPr lang="en-US" altLang="en-US" b="1" dirty="0"/>
              <a:t>single indirect block </a:t>
            </a:r>
            <a:r>
              <a:rPr lang="en-US" altLang="en-US" dirty="0"/>
              <a:t>– containing addresses of blocks containing data</a:t>
            </a:r>
          </a:p>
          <a:p>
            <a:pPr lvl="2">
              <a:buFont typeface="Wingdings" panose="05000000000000000000" pitchFamily="2" charset="2"/>
              <a:buChar char="q"/>
            </a:pPr>
            <a:r>
              <a:rPr lang="en-US" altLang="en-US" dirty="0"/>
              <a:t>The second points to a </a:t>
            </a:r>
            <a:r>
              <a:rPr lang="en-US" altLang="en-US" b="1" dirty="0"/>
              <a:t>double indirect block </a:t>
            </a:r>
            <a:r>
              <a:rPr lang="en-US" altLang="en-US" dirty="0"/>
              <a:t>- containing addresses of blocks that contain addresses of blocks containing data</a:t>
            </a:r>
          </a:p>
          <a:p>
            <a:pPr lvl="2">
              <a:buFont typeface="Wingdings" panose="05000000000000000000" pitchFamily="2" charset="2"/>
              <a:buChar char="q"/>
            </a:pPr>
            <a:r>
              <a:rPr lang="en-US" altLang="en-US" dirty="0"/>
              <a:t>The third points to a triple indirect block </a:t>
            </a:r>
          </a:p>
          <a:p>
            <a:pPr lvl="2">
              <a:buFont typeface="Wingdings" panose="05000000000000000000" pitchFamily="2" charset="2"/>
              <a:buChar char="q"/>
            </a:pPr>
            <a:endParaRPr lang="en-US" altLang="en-US" dirty="0"/>
          </a:p>
          <a:p>
            <a:pPr lvl="1">
              <a:buFont typeface="Wingdings" panose="05000000000000000000" pitchFamily="2" charset="2"/>
              <a:buChar char="q"/>
            </a:pPr>
            <a:r>
              <a:rPr lang="en-US" altLang="en-US" dirty="0"/>
              <a:t>With 64-bit pointers as in UNIX and LINUX this allows file systems to be several </a:t>
            </a:r>
            <a:r>
              <a:rPr lang="en-US" altLang="en-US" dirty="0" err="1"/>
              <a:t>exibytes</a:t>
            </a:r>
            <a:r>
              <a:rPr lang="en-US" altLang="en-US" dirty="0"/>
              <a:t> in size.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69925" y="230188"/>
            <a:ext cx="8229600" cy="1050925"/>
          </a:xfrm>
        </p:spPr>
        <p:txBody>
          <a:bodyPr/>
          <a:lstStyle/>
          <a:p>
            <a:pPr eaLnBrk="1" hangingPunct="1"/>
            <a:r>
              <a:rPr lang="en-US" altLang="en-US"/>
              <a:t>Combined Scheme:  UNIX UFS </a:t>
            </a:r>
            <a:r>
              <a:rPr lang="en-US" altLang="en-US" sz="2800"/>
              <a:t/>
            </a:r>
            <a:br>
              <a:rPr lang="en-US" altLang="en-US" sz="2800"/>
            </a:br>
            <a:endParaRPr lang="en-US" altLang="en-US" sz="2800"/>
          </a:p>
        </p:txBody>
      </p:sp>
      <p:pic>
        <p:nvPicPr>
          <p:cNvPr id="348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1684338"/>
            <a:ext cx="51752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3"/>
          <p:cNvSpPr txBox="1">
            <a:spLocks noChangeArrowheads="1"/>
          </p:cNvSpPr>
          <p:nvPr/>
        </p:nvSpPr>
        <p:spPr bwMode="auto">
          <a:xfrm>
            <a:off x="819150" y="5788025"/>
            <a:ext cx="793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r>
              <a:rPr lang="en-US" altLang="en-US"/>
              <a:t>More index blocks than can be addressed with 32-bit file pointer</a:t>
            </a:r>
          </a:p>
        </p:txBody>
      </p:sp>
      <p:sp>
        <p:nvSpPr>
          <p:cNvPr id="34821" name="TextBox 1"/>
          <p:cNvSpPr txBox="1">
            <a:spLocks noChangeArrowheads="1"/>
          </p:cNvSpPr>
          <p:nvPr/>
        </p:nvSpPr>
        <p:spPr bwMode="auto">
          <a:xfrm>
            <a:off x="811213" y="1111250"/>
            <a:ext cx="7512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r>
              <a:rPr lang="en-US" altLang="en-US"/>
              <a:t>4K bytes per block, 32-bit addresses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182563"/>
            <a:ext cx="8229600" cy="576262"/>
          </a:xfrm>
        </p:spPr>
        <p:txBody>
          <a:bodyPr/>
          <a:lstStyle/>
          <a:p>
            <a:r>
              <a:rPr lang="en-US" altLang="en-US"/>
              <a:t>Performance</a:t>
            </a:r>
          </a:p>
        </p:txBody>
      </p:sp>
      <p:sp>
        <p:nvSpPr>
          <p:cNvPr id="35843" name="Content Placeholder 2"/>
          <p:cNvSpPr>
            <a:spLocks noGrp="1"/>
          </p:cNvSpPr>
          <p:nvPr>
            <p:ph idx="1"/>
          </p:nvPr>
        </p:nvSpPr>
        <p:spPr>
          <a:xfrm>
            <a:off x="869950" y="1138238"/>
            <a:ext cx="7154863" cy="4530725"/>
          </a:xfrm>
        </p:spPr>
        <p:txBody>
          <a:bodyPr/>
          <a:lstStyle/>
          <a:p>
            <a:pPr>
              <a:buFont typeface="Wingdings" panose="05000000000000000000" pitchFamily="2" charset="2"/>
              <a:buChar char="q"/>
            </a:pPr>
            <a:r>
              <a:rPr lang="en-US" altLang="en-US" dirty="0"/>
              <a:t>Allocation methods vary in:</a:t>
            </a:r>
          </a:p>
          <a:p>
            <a:pPr lvl="1">
              <a:buFont typeface="Wingdings" panose="05000000000000000000" pitchFamily="2" charset="2"/>
              <a:buChar char="q"/>
            </a:pPr>
            <a:r>
              <a:rPr lang="en-US" altLang="en-US" dirty="0"/>
              <a:t>Storage efficiency</a:t>
            </a:r>
          </a:p>
          <a:p>
            <a:pPr lvl="1">
              <a:buFont typeface="Wingdings" panose="05000000000000000000" pitchFamily="2" charset="2"/>
              <a:buChar char="q"/>
            </a:pPr>
            <a:r>
              <a:rPr lang="en-US" altLang="en-US" dirty="0"/>
              <a:t>Data-block access time</a:t>
            </a:r>
          </a:p>
          <a:p>
            <a:pPr>
              <a:buFont typeface="Wingdings" panose="05000000000000000000" pitchFamily="2" charset="2"/>
              <a:buChar char="q"/>
            </a:pPr>
            <a:r>
              <a:rPr lang="en-US" altLang="en-US" dirty="0"/>
              <a:t>Best method depends on file access type</a:t>
            </a:r>
          </a:p>
          <a:p>
            <a:pPr lvl="1">
              <a:buFont typeface="Wingdings" panose="05000000000000000000" pitchFamily="2" charset="2"/>
              <a:buChar char="q"/>
            </a:pPr>
            <a:r>
              <a:rPr lang="en-US" altLang="en-US" dirty="0"/>
              <a:t>Contiguous great for sequential and random</a:t>
            </a:r>
          </a:p>
          <a:p>
            <a:pPr lvl="1">
              <a:buFont typeface="Wingdings" panose="05000000000000000000" pitchFamily="2" charset="2"/>
              <a:buChar char="q"/>
            </a:pPr>
            <a:r>
              <a:rPr lang="en-US" altLang="en-US" dirty="0"/>
              <a:t>Linked good for sequential, not random</a:t>
            </a:r>
          </a:p>
          <a:p>
            <a:pPr>
              <a:buFont typeface="Wingdings" panose="05000000000000000000" pitchFamily="2" charset="2"/>
              <a:buChar char="q"/>
            </a:pPr>
            <a:r>
              <a:rPr lang="en-US" altLang="en-US" dirty="0"/>
              <a:t>Declare access type at creation -&gt; select either contiguous or linked</a:t>
            </a:r>
          </a:p>
          <a:p>
            <a:pPr>
              <a:buFont typeface="Wingdings" panose="05000000000000000000" pitchFamily="2" charset="2"/>
              <a:buChar char="q"/>
            </a:pPr>
            <a:r>
              <a:rPr lang="en-US" altLang="en-US" dirty="0"/>
              <a:t>Indexed more complex</a:t>
            </a:r>
          </a:p>
          <a:p>
            <a:pPr lvl="1">
              <a:buFont typeface="Wingdings" panose="05000000000000000000" pitchFamily="2" charset="2"/>
              <a:buChar char="q"/>
            </a:pPr>
            <a:r>
              <a:rPr lang="en-US" altLang="en-US" dirty="0"/>
              <a:t>Single block access could require 2 index block reads then data block read</a:t>
            </a:r>
          </a:p>
          <a:p>
            <a:pPr lvl="1">
              <a:buFont typeface="Wingdings" panose="05000000000000000000" pitchFamily="2" charset="2"/>
              <a:buChar char="q"/>
            </a:pPr>
            <a:r>
              <a:rPr lang="en-US" altLang="en-US" dirty="0"/>
              <a:t>Clustering can help improve throughput, reduce CPU overhead</a:t>
            </a:r>
          </a:p>
          <a:p>
            <a:pPr lvl="1"/>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182563"/>
            <a:ext cx="8229600" cy="576262"/>
          </a:xfrm>
        </p:spPr>
        <p:txBody>
          <a:bodyPr/>
          <a:lstStyle/>
          <a:p>
            <a:r>
              <a:rPr lang="en-US" altLang="en-US"/>
              <a:t>Performance (Cont.)</a:t>
            </a:r>
          </a:p>
        </p:txBody>
      </p:sp>
      <p:sp>
        <p:nvSpPr>
          <p:cNvPr id="36867" name="Content Placeholder 2"/>
          <p:cNvSpPr>
            <a:spLocks noGrp="1"/>
          </p:cNvSpPr>
          <p:nvPr>
            <p:ph idx="1"/>
          </p:nvPr>
        </p:nvSpPr>
        <p:spPr>
          <a:xfrm>
            <a:off x="838200" y="1138238"/>
            <a:ext cx="7470775" cy="4530725"/>
          </a:xfrm>
        </p:spPr>
        <p:txBody>
          <a:bodyPr/>
          <a:lstStyle/>
          <a:p>
            <a:pPr>
              <a:buFont typeface="Wingdings" panose="05000000000000000000" pitchFamily="2" charset="2"/>
              <a:buChar char="q"/>
            </a:pPr>
            <a:r>
              <a:rPr lang="en-US" altLang="en-US" dirty="0"/>
              <a:t>Adding instructions to the execution path to save one disk I/O is reasonable</a:t>
            </a:r>
          </a:p>
          <a:p>
            <a:pPr lvl="1">
              <a:buFont typeface="Wingdings" panose="05000000000000000000" pitchFamily="2" charset="2"/>
              <a:buChar char="q"/>
            </a:pPr>
            <a:r>
              <a:rPr lang="en-US" altLang="en-US" dirty="0"/>
              <a:t>Intel Core i7 Extreme Edition 990x (2011) at 3.46Ghz = 159,000 MIPS</a:t>
            </a:r>
          </a:p>
          <a:p>
            <a:pPr lvl="2">
              <a:buFont typeface="Wingdings" panose="05000000000000000000" pitchFamily="2" charset="2"/>
              <a:buChar char="q"/>
            </a:pPr>
            <a:r>
              <a:rPr lang="en-US" altLang="en-US" dirty="0"/>
              <a:t>http://en.wikipedia.org/wiki/Instructions_per_second</a:t>
            </a:r>
          </a:p>
          <a:p>
            <a:pPr lvl="1">
              <a:buFont typeface="Wingdings" panose="05000000000000000000" pitchFamily="2" charset="2"/>
              <a:buChar char="q"/>
            </a:pPr>
            <a:r>
              <a:rPr lang="en-US" altLang="en-US" dirty="0"/>
              <a:t>Typical disk drive at 250 I/</a:t>
            </a:r>
            <a:r>
              <a:rPr lang="en-US" altLang="en-US" dirty="0" err="1"/>
              <a:t>Os</a:t>
            </a:r>
            <a:r>
              <a:rPr lang="en-US" altLang="en-US" dirty="0"/>
              <a:t> per second</a:t>
            </a:r>
          </a:p>
          <a:p>
            <a:pPr lvl="2">
              <a:buFont typeface="Wingdings" panose="05000000000000000000" pitchFamily="2" charset="2"/>
              <a:buChar char="q"/>
            </a:pPr>
            <a:r>
              <a:rPr lang="en-US" altLang="en-US" dirty="0"/>
              <a:t>159,000 MIPS / 250 = 630 million instructions during one disk I/O </a:t>
            </a:r>
          </a:p>
          <a:p>
            <a:pPr lvl="1">
              <a:buFont typeface="Wingdings" panose="05000000000000000000" pitchFamily="2" charset="2"/>
              <a:buChar char="q"/>
            </a:pPr>
            <a:r>
              <a:rPr lang="en-US" altLang="en-US" dirty="0"/>
              <a:t>Fast SSD drives provide 60,000 IOPS</a:t>
            </a:r>
          </a:p>
          <a:p>
            <a:pPr lvl="2">
              <a:buFont typeface="Wingdings" panose="05000000000000000000" pitchFamily="2" charset="2"/>
              <a:buChar char="q"/>
            </a:pPr>
            <a:r>
              <a:rPr lang="en-US" altLang="en-US" dirty="0"/>
              <a:t>159,000 MIPS / 60,000 = 2.65 million instructions during one disk I/O</a:t>
            </a:r>
          </a:p>
          <a:p>
            <a:pPr lvl="1"/>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182563"/>
            <a:ext cx="8229600" cy="576262"/>
          </a:xfrm>
        </p:spPr>
        <p:txBody>
          <a:bodyPr/>
          <a:lstStyle/>
          <a:p>
            <a:r>
              <a:rPr lang="en-US" altLang="en-US" dirty="0"/>
              <a:t>Free-Space Management</a:t>
            </a:r>
          </a:p>
        </p:txBody>
      </p:sp>
      <p:sp>
        <p:nvSpPr>
          <p:cNvPr id="36867" name="Content Placeholder 2"/>
          <p:cNvSpPr>
            <a:spLocks noGrp="1"/>
          </p:cNvSpPr>
          <p:nvPr>
            <p:ph idx="1"/>
          </p:nvPr>
        </p:nvSpPr>
        <p:spPr>
          <a:xfrm>
            <a:off x="838200" y="1138238"/>
            <a:ext cx="7470775" cy="4530725"/>
          </a:xfrm>
        </p:spPr>
        <p:txBody>
          <a:bodyPr/>
          <a:lstStyle/>
          <a:p>
            <a:pPr>
              <a:buFont typeface="Wingdings" panose="05000000000000000000" pitchFamily="2" charset="2"/>
              <a:buChar char="q"/>
            </a:pPr>
            <a:r>
              <a:rPr lang="en-US" altLang="en-US" dirty="0"/>
              <a:t>Disk space is limited</a:t>
            </a:r>
          </a:p>
          <a:p>
            <a:pPr>
              <a:buFont typeface="Wingdings" panose="05000000000000000000" pitchFamily="2" charset="2"/>
              <a:buChar char="q"/>
            </a:pPr>
            <a:r>
              <a:rPr lang="en-US" altLang="en-US" dirty="0"/>
              <a:t>We need to reuse the space from deleted files for new files wherever possible.</a:t>
            </a:r>
          </a:p>
          <a:p>
            <a:pPr>
              <a:buFont typeface="Wingdings" panose="05000000000000000000" pitchFamily="2" charset="2"/>
              <a:buChar char="q"/>
            </a:pPr>
            <a:r>
              <a:rPr lang="en-US" altLang="en-US" dirty="0"/>
              <a:t>To keep track of free disk space the systems maintains a </a:t>
            </a:r>
            <a:r>
              <a:rPr lang="en-US" altLang="en-US" b="1" dirty="0"/>
              <a:t>free-space list</a:t>
            </a:r>
          </a:p>
          <a:p>
            <a:pPr>
              <a:buFont typeface="Wingdings" panose="05000000000000000000" pitchFamily="2" charset="2"/>
              <a:buChar char="q"/>
            </a:pPr>
            <a:r>
              <a:rPr lang="en-US" altLang="en-US" dirty="0"/>
              <a:t>The</a:t>
            </a:r>
            <a:r>
              <a:rPr lang="en-US" altLang="en-US" b="1" dirty="0"/>
              <a:t> free-space list </a:t>
            </a:r>
            <a:r>
              <a:rPr lang="en-US" altLang="en-US" dirty="0"/>
              <a:t>records all free disk blocks –not assigned to a file or directory.</a:t>
            </a:r>
          </a:p>
          <a:p>
            <a:pPr>
              <a:buFont typeface="Wingdings" panose="05000000000000000000" pitchFamily="2" charset="2"/>
              <a:buChar char="q"/>
            </a:pPr>
            <a:r>
              <a:rPr lang="en-US" altLang="en-US" dirty="0"/>
              <a:t>To create a file, we search the free-space list for the required amount of space and allocate that space to the new file. </a:t>
            </a:r>
          </a:p>
          <a:p>
            <a:pPr>
              <a:buFont typeface="Wingdings" panose="05000000000000000000" pitchFamily="2" charset="2"/>
              <a:buChar char="q"/>
            </a:pPr>
            <a:r>
              <a:rPr lang="en-US" altLang="en-US" dirty="0"/>
              <a:t>The space is removed from the free-space list.</a:t>
            </a:r>
          </a:p>
          <a:p>
            <a:pPr>
              <a:buFont typeface="Wingdings" panose="05000000000000000000" pitchFamily="2" charset="2"/>
              <a:buChar char="q"/>
            </a:pPr>
            <a:r>
              <a:rPr lang="en-US" altLang="en-US" dirty="0"/>
              <a:t>When a file is deleted, its disk space is added to the free-space list</a:t>
            </a:r>
          </a:p>
          <a:p>
            <a:pPr>
              <a:buFont typeface="Wingdings" panose="05000000000000000000" pitchFamily="2" charset="2"/>
              <a:buChar char="q"/>
            </a:pPr>
            <a:r>
              <a:rPr lang="en-US" altLang="en-US" dirty="0"/>
              <a:t>The free-space “list” is often not implemented as a “list”!!</a:t>
            </a:r>
          </a:p>
          <a:p>
            <a:pPr lvl="1"/>
            <a:endParaRPr lang="en-US" altLang="en-US" dirty="0"/>
          </a:p>
        </p:txBody>
      </p:sp>
    </p:spTree>
    <p:extLst>
      <p:ext uri="{BB962C8B-B14F-4D97-AF65-F5344CB8AC3E}">
        <p14:creationId xmlns:p14="http://schemas.microsoft.com/office/powerpoint/2010/main" val="3123407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82563"/>
            <a:ext cx="8229600" cy="576262"/>
          </a:xfrm>
        </p:spPr>
        <p:txBody>
          <a:bodyPr/>
          <a:lstStyle/>
          <a:p>
            <a:pPr eaLnBrk="1" hangingPunct="1"/>
            <a:r>
              <a:rPr lang="en-US" altLang="en-US"/>
              <a:t>Layered File System</a:t>
            </a:r>
          </a:p>
        </p:txBody>
      </p:sp>
      <p:pic>
        <p:nvPicPr>
          <p:cNvPr id="71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7" y="1006372"/>
            <a:ext cx="2936997" cy="542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9831" y="5008097"/>
            <a:ext cx="3414566" cy="738664"/>
          </a:xfrm>
          <a:prstGeom prst="rect">
            <a:avLst/>
          </a:prstGeom>
          <a:noFill/>
        </p:spPr>
        <p:txBody>
          <a:bodyPr wrap="square" rtlCol="0">
            <a:spAutoFit/>
          </a:bodyPr>
          <a:lstStyle/>
          <a:p>
            <a:r>
              <a:rPr lang="ja-JP" altLang="en-US" sz="1400" dirty="0">
                <a:solidFill>
                  <a:srgbClr val="FF0000"/>
                </a:solidFill>
              </a:rPr>
              <a:t>“</a:t>
            </a:r>
            <a:r>
              <a:rPr lang="en-US" altLang="ja-JP" sz="1400" dirty="0">
                <a:solidFill>
                  <a:srgbClr val="FF0000"/>
                </a:solidFill>
              </a:rPr>
              <a:t>read drive1, cylinder 72, track 2, sector 10, into memory location 1060</a:t>
            </a:r>
            <a:r>
              <a:rPr lang="ja-JP" altLang="en-US" sz="1400" dirty="0">
                <a:solidFill>
                  <a:srgbClr val="FF0000"/>
                </a:solidFill>
              </a:rPr>
              <a:t>”</a:t>
            </a:r>
            <a:endParaRPr lang="en-US" sz="1400" dirty="0">
              <a:solidFill>
                <a:srgbClr val="FF0000"/>
              </a:solidFill>
            </a:endParaRPr>
          </a:p>
        </p:txBody>
      </p:sp>
      <p:sp>
        <p:nvSpPr>
          <p:cNvPr id="5" name="TextBox 4"/>
          <p:cNvSpPr txBox="1"/>
          <p:nvPr/>
        </p:nvSpPr>
        <p:spPr>
          <a:xfrm>
            <a:off x="5357454" y="4991681"/>
            <a:ext cx="3414566" cy="523220"/>
          </a:xfrm>
          <a:prstGeom prst="rect">
            <a:avLst/>
          </a:prstGeom>
          <a:noFill/>
        </p:spPr>
        <p:txBody>
          <a:bodyPr wrap="square" rtlCol="0">
            <a:spAutoFit/>
          </a:bodyPr>
          <a:lstStyle/>
          <a:p>
            <a:r>
              <a:rPr lang="en-US" altLang="ja-JP" sz="1400" dirty="0">
                <a:solidFill>
                  <a:srgbClr val="FF0000"/>
                </a:solidFill>
              </a:rPr>
              <a:t>low-level hardware specific commands to hardware controller</a:t>
            </a:r>
            <a:endParaRPr lang="en-US" sz="1400" dirty="0">
              <a:solidFill>
                <a:srgbClr val="FF0000"/>
              </a:solidFill>
            </a:endParaRPr>
          </a:p>
        </p:txBody>
      </p:sp>
      <p:sp>
        <p:nvSpPr>
          <p:cNvPr id="3" name="Rectangle 2"/>
          <p:cNvSpPr/>
          <p:nvPr/>
        </p:nvSpPr>
        <p:spPr>
          <a:xfrm>
            <a:off x="528515" y="4157788"/>
            <a:ext cx="2819875" cy="307777"/>
          </a:xfrm>
          <a:prstGeom prst="rect">
            <a:avLst/>
          </a:prstGeom>
        </p:spPr>
        <p:txBody>
          <a:bodyPr wrap="none">
            <a:spAutoFit/>
          </a:bodyPr>
          <a:lstStyle/>
          <a:p>
            <a:r>
              <a:rPr lang="ja-JP" altLang="en-US" sz="1400" dirty="0">
                <a:solidFill>
                  <a:srgbClr val="FF0000"/>
                </a:solidFill>
              </a:rPr>
              <a:t>“</a:t>
            </a:r>
            <a:r>
              <a:rPr lang="en-US" altLang="ja-JP" sz="1400" dirty="0">
                <a:solidFill>
                  <a:srgbClr val="FF0000"/>
                </a:solidFill>
              </a:rPr>
              <a:t>retrieve physical block 123</a:t>
            </a:r>
            <a:r>
              <a:rPr lang="ja-JP" altLang="en-US" sz="1400" dirty="0">
                <a:solidFill>
                  <a:srgbClr val="FF0000"/>
                </a:solidFill>
              </a:rPr>
              <a:t>”</a:t>
            </a:r>
            <a:r>
              <a:rPr lang="en-US" altLang="ja-JP" sz="1400" dirty="0">
                <a:solidFill>
                  <a:srgbClr val="FF0000"/>
                </a:solidFill>
              </a:rPr>
              <a:t> </a:t>
            </a:r>
            <a:endParaRPr lang="en-US" sz="1400" dirty="0">
              <a:solidFill>
                <a:srgbClr val="FF0000"/>
              </a:solidFill>
            </a:endParaRPr>
          </a:p>
        </p:txBody>
      </p:sp>
      <p:sp>
        <p:nvSpPr>
          <p:cNvPr id="7" name="TextBox 6"/>
          <p:cNvSpPr txBox="1"/>
          <p:nvPr/>
        </p:nvSpPr>
        <p:spPr>
          <a:xfrm>
            <a:off x="5666868" y="4053614"/>
            <a:ext cx="3247188" cy="738664"/>
          </a:xfrm>
          <a:prstGeom prst="rect">
            <a:avLst/>
          </a:prstGeom>
          <a:noFill/>
        </p:spPr>
        <p:txBody>
          <a:bodyPr wrap="square" rtlCol="0">
            <a:spAutoFit/>
          </a:bodyPr>
          <a:lstStyle/>
          <a:p>
            <a:r>
              <a:rPr lang="ja-JP" altLang="en-US" sz="1400" dirty="0">
                <a:solidFill>
                  <a:srgbClr val="FF0000"/>
                </a:solidFill>
              </a:rPr>
              <a:t>“</a:t>
            </a:r>
            <a:r>
              <a:rPr lang="en-US" altLang="ja-JP" sz="1400" dirty="0">
                <a:solidFill>
                  <a:srgbClr val="FF0000"/>
                </a:solidFill>
              </a:rPr>
              <a:t>read drive1, cylinder 72, track 2, sector 10, into memory location 1060</a:t>
            </a:r>
            <a:r>
              <a:rPr lang="ja-JP" altLang="en-US" sz="1400" dirty="0">
                <a:solidFill>
                  <a:srgbClr val="FF0000"/>
                </a:solidFill>
              </a:rPr>
              <a:t>”</a:t>
            </a:r>
            <a:endParaRPr lang="en-US" sz="1400" dirty="0">
              <a:solidFill>
                <a:srgbClr val="FF0000"/>
              </a:solidFill>
            </a:endParaRPr>
          </a:p>
        </p:txBody>
      </p:sp>
      <p:sp>
        <p:nvSpPr>
          <p:cNvPr id="8" name="Rectangle 7"/>
          <p:cNvSpPr/>
          <p:nvPr/>
        </p:nvSpPr>
        <p:spPr>
          <a:xfrm>
            <a:off x="6200932" y="3219721"/>
            <a:ext cx="2819875" cy="307777"/>
          </a:xfrm>
          <a:prstGeom prst="rect">
            <a:avLst/>
          </a:prstGeom>
        </p:spPr>
        <p:txBody>
          <a:bodyPr wrap="none">
            <a:spAutoFit/>
          </a:bodyPr>
          <a:lstStyle/>
          <a:p>
            <a:r>
              <a:rPr lang="ja-JP" altLang="en-US" sz="1400" dirty="0">
                <a:solidFill>
                  <a:srgbClr val="FF0000"/>
                </a:solidFill>
              </a:rPr>
              <a:t>“</a:t>
            </a:r>
            <a:r>
              <a:rPr lang="en-US" altLang="ja-JP" sz="1400" dirty="0">
                <a:solidFill>
                  <a:srgbClr val="FF0000"/>
                </a:solidFill>
              </a:rPr>
              <a:t>retrieve physical block 123</a:t>
            </a:r>
            <a:r>
              <a:rPr lang="ja-JP" altLang="en-US" sz="1400" dirty="0">
                <a:solidFill>
                  <a:srgbClr val="FF0000"/>
                </a:solidFill>
              </a:rPr>
              <a:t>”</a:t>
            </a:r>
            <a:r>
              <a:rPr lang="en-US" altLang="ja-JP" sz="1400" dirty="0">
                <a:solidFill>
                  <a:srgbClr val="FF0000"/>
                </a:solidFill>
              </a:rPr>
              <a:t> </a:t>
            </a:r>
            <a:endParaRPr lang="en-US" sz="1400" dirty="0">
              <a:solidFill>
                <a:srgbClr val="FF0000"/>
              </a:solidFill>
            </a:endParaRPr>
          </a:p>
        </p:txBody>
      </p:sp>
      <p:sp>
        <p:nvSpPr>
          <p:cNvPr id="9" name="Rectangle 8"/>
          <p:cNvSpPr/>
          <p:nvPr/>
        </p:nvSpPr>
        <p:spPr>
          <a:xfrm>
            <a:off x="460425" y="3219721"/>
            <a:ext cx="2895152" cy="338554"/>
          </a:xfrm>
          <a:prstGeom prst="rect">
            <a:avLst/>
          </a:prstGeom>
        </p:spPr>
        <p:txBody>
          <a:bodyPr wrap="none">
            <a:spAutoFit/>
          </a:bodyPr>
          <a:lstStyle/>
          <a:p>
            <a:r>
              <a:rPr lang="ja-JP" altLang="en-US" sz="1600" dirty="0">
                <a:solidFill>
                  <a:srgbClr val="FF0000"/>
                </a:solidFill>
              </a:rPr>
              <a:t>“</a:t>
            </a:r>
            <a:r>
              <a:rPr lang="en-US" altLang="ja-JP" sz="1600" dirty="0">
                <a:solidFill>
                  <a:srgbClr val="FF0000"/>
                </a:solidFill>
              </a:rPr>
              <a:t>retrieve logical block 63</a:t>
            </a:r>
            <a:r>
              <a:rPr lang="ja-JP" altLang="en-US" sz="1600" dirty="0">
                <a:solidFill>
                  <a:srgbClr val="FF0000"/>
                </a:solidFill>
              </a:rPr>
              <a:t>”</a:t>
            </a:r>
            <a:r>
              <a:rPr lang="en-US" altLang="ja-JP" sz="1600" dirty="0">
                <a:solidFill>
                  <a:srgbClr val="FF0000"/>
                </a:solidFill>
              </a:rPr>
              <a:t> </a:t>
            </a:r>
            <a:endParaRPr lang="en-US" sz="1600" dirty="0">
              <a:solidFill>
                <a:srgbClr val="FF0000"/>
              </a:solidFill>
            </a:endParaRPr>
          </a:p>
        </p:txBody>
      </p:sp>
      <p:sp>
        <p:nvSpPr>
          <p:cNvPr id="10" name="Rectangle 9"/>
          <p:cNvSpPr/>
          <p:nvPr/>
        </p:nvSpPr>
        <p:spPr>
          <a:xfrm>
            <a:off x="5876868" y="2199898"/>
            <a:ext cx="2895152" cy="338554"/>
          </a:xfrm>
          <a:prstGeom prst="rect">
            <a:avLst/>
          </a:prstGeom>
        </p:spPr>
        <p:txBody>
          <a:bodyPr wrap="none">
            <a:spAutoFit/>
          </a:bodyPr>
          <a:lstStyle/>
          <a:p>
            <a:r>
              <a:rPr lang="ja-JP" altLang="en-US" sz="1600" dirty="0">
                <a:solidFill>
                  <a:srgbClr val="FF0000"/>
                </a:solidFill>
              </a:rPr>
              <a:t>“</a:t>
            </a:r>
            <a:r>
              <a:rPr lang="en-US" altLang="ja-JP" sz="1600" dirty="0">
                <a:solidFill>
                  <a:srgbClr val="FF0000"/>
                </a:solidFill>
              </a:rPr>
              <a:t>retrieve logical block 63</a:t>
            </a:r>
            <a:r>
              <a:rPr lang="ja-JP" altLang="en-US" sz="1600" dirty="0">
                <a:solidFill>
                  <a:srgbClr val="FF0000"/>
                </a:solidFill>
              </a:rPr>
              <a:t>”</a:t>
            </a:r>
            <a:r>
              <a:rPr lang="en-US" altLang="ja-JP" sz="1600" dirty="0">
                <a:solidFill>
                  <a:srgbClr val="FF0000"/>
                </a:solidFill>
              </a:rPr>
              <a:t> </a:t>
            </a:r>
            <a:endParaRPr lang="en-US" sz="1600" dirty="0">
              <a:solidFill>
                <a:srgbClr val="FF0000"/>
              </a:solidFill>
            </a:endParaRPr>
          </a:p>
        </p:txBody>
      </p:sp>
      <p:sp>
        <p:nvSpPr>
          <p:cNvPr id="11" name="Rectangle 10"/>
          <p:cNvSpPr/>
          <p:nvPr/>
        </p:nvSpPr>
        <p:spPr>
          <a:xfrm>
            <a:off x="681699" y="2250876"/>
            <a:ext cx="2610010" cy="369332"/>
          </a:xfrm>
          <a:prstGeom prst="rect">
            <a:avLst/>
          </a:prstGeom>
        </p:spPr>
        <p:txBody>
          <a:bodyPr wrap="none">
            <a:spAutoFit/>
          </a:bodyPr>
          <a:lstStyle/>
          <a:p>
            <a:r>
              <a:rPr lang="ja-JP" altLang="en-US" dirty="0">
                <a:solidFill>
                  <a:srgbClr val="FF0000"/>
                </a:solidFill>
              </a:rPr>
              <a:t>“</a:t>
            </a:r>
            <a:r>
              <a:rPr lang="en-US" altLang="ja-JP" dirty="0">
                <a:solidFill>
                  <a:srgbClr val="FF0000"/>
                </a:solidFill>
              </a:rPr>
              <a:t>read Customer file</a:t>
            </a:r>
            <a:r>
              <a:rPr lang="ja-JP" altLang="en-US" dirty="0">
                <a:solidFill>
                  <a:srgbClr val="FF0000"/>
                </a:solidFill>
              </a:rPr>
              <a:t>”</a:t>
            </a:r>
            <a:r>
              <a:rPr lang="en-US" altLang="ja-JP" dirty="0">
                <a:solidFill>
                  <a:srgbClr val="FF0000"/>
                </a:solidFill>
              </a:rPr>
              <a:t> </a:t>
            </a:r>
            <a:endParaRPr lang="en-US" dirty="0">
              <a:solidFill>
                <a:srgbClr val="FF0000"/>
              </a:solidFill>
            </a:endParaRPr>
          </a:p>
        </p:txBody>
      </p:sp>
      <p:sp>
        <p:nvSpPr>
          <p:cNvPr id="12" name="Rectangle 11"/>
          <p:cNvSpPr/>
          <p:nvPr/>
        </p:nvSpPr>
        <p:spPr>
          <a:xfrm>
            <a:off x="6150862" y="1000422"/>
            <a:ext cx="2610010" cy="369332"/>
          </a:xfrm>
          <a:prstGeom prst="rect">
            <a:avLst/>
          </a:prstGeom>
        </p:spPr>
        <p:txBody>
          <a:bodyPr wrap="none">
            <a:spAutoFit/>
          </a:bodyPr>
          <a:lstStyle/>
          <a:p>
            <a:r>
              <a:rPr lang="ja-JP" altLang="en-US" dirty="0">
                <a:solidFill>
                  <a:srgbClr val="FF0000"/>
                </a:solidFill>
              </a:rPr>
              <a:t>“</a:t>
            </a:r>
            <a:r>
              <a:rPr lang="en-US" altLang="ja-JP" dirty="0">
                <a:solidFill>
                  <a:srgbClr val="FF0000"/>
                </a:solidFill>
              </a:rPr>
              <a:t>read Customer file</a:t>
            </a:r>
            <a:r>
              <a:rPr lang="ja-JP" altLang="en-US" dirty="0">
                <a:solidFill>
                  <a:srgbClr val="FF0000"/>
                </a:solidFill>
              </a:rPr>
              <a:t>”</a:t>
            </a:r>
            <a:r>
              <a:rPr lang="en-US" altLang="ja-JP" dirty="0">
                <a:solidFill>
                  <a:srgbClr val="FF0000"/>
                </a:solidFill>
              </a:rPr>
              <a:t> </a:t>
            </a:r>
            <a:endParaRPr lang="en-US" dirty="0">
              <a:solidFill>
                <a:srgbClr val="FF0000"/>
              </a:solidFill>
            </a:endParaRPr>
          </a:p>
        </p:txBody>
      </p:sp>
      <p:cxnSp>
        <p:nvCxnSpPr>
          <p:cNvPr id="6" name="Curved Connector 5"/>
          <p:cNvCxnSpPr>
            <a:stCxn id="12" idx="3"/>
            <a:endCxn id="11" idx="1"/>
          </p:cNvCxnSpPr>
          <p:nvPr/>
        </p:nvCxnSpPr>
        <p:spPr bwMode="auto">
          <a:xfrm flipH="1">
            <a:off x="681699" y="1185088"/>
            <a:ext cx="8079173" cy="1250454"/>
          </a:xfrm>
          <a:prstGeom prst="curvedConnector5">
            <a:avLst>
              <a:gd name="adj1" fmla="val -2829"/>
              <a:gd name="adj2" fmla="val 50000"/>
              <a:gd name="adj3" fmla="val 102829"/>
            </a:avLst>
          </a:prstGeom>
          <a:solidFill>
            <a:schemeClr val="accent1"/>
          </a:solidFill>
          <a:ln w="9525" cap="flat" cmpd="sng" algn="ctr">
            <a:solidFill>
              <a:srgbClr val="FF0000"/>
            </a:solidFill>
            <a:prstDash val="solid"/>
            <a:round/>
            <a:headEnd type="none" w="med" len="med"/>
            <a:tailEnd type="arrow"/>
          </a:ln>
          <a:effectLst/>
        </p:spPr>
      </p:cxnSp>
      <p:cxnSp>
        <p:nvCxnSpPr>
          <p:cNvPr id="15" name="Curved Connector 14"/>
          <p:cNvCxnSpPr>
            <a:stCxn id="10" idx="3"/>
            <a:endCxn id="9" idx="1"/>
          </p:cNvCxnSpPr>
          <p:nvPr/>
        </p:nvCxnSpPr>
        <p:spPr bwMode="auto">
          <a:xfrm flipH="1">
            <a:off x="460425" y="2369175"/>
            <a:ext cx="8311595" cy="1019823"/>
          </a:xfrm>
          <a:prstGeom prst="curvedConnector5">
            <a:avLst>
              <a:gd name="adj1" fmla="val -2750"/>
              <a:gd name="adj2" fmla="val 50000"/>
              <a:gd name="adj3" fmla="val 102750"/>
            </a:avLst>
          </a:prstGeom>
          <a:solidFill>
            <a:schemeClr val="accent1"/>
          </a:solidFill>
          <a:ln w="9525" cap="flat" cmpd="sng" algn="ctr">
            <a:solidFill>
              <a:srgbClr val="FF0000"/>
            </a:solidFill>
            <a:prstDash val="solid"/>
            <a:round/>
            <a:headEnd type="none" w="med" len="med"/>
            <a:tailEnd type="arrow"/>
          </a:ln>
          <a:effectLst/>
        </p:spPr>
      </p:cxnSp>
      <p:cxnSp>
        <p:nvCxnSpPr>
          <p:cNvPr id="18" name="Curved Connector 17"/>
          <p:cNvCxnSpPr/>
          <p:nvPr/>
        </p:nvCxnSpPr>
        <p:spPr bwMode="auto">
          <a:xfrm flipH="1">
            <a:off x="528515" y="3388998"/>
            <a:ext cx="8492292" cy="938067"/>
          </a:xfrm>
          <a:prstGeom prst="curvedConnector5">
            <a:avLst>
              <a:gd name="adj1" fmla="val 131"/>
              <a:gd name="adj2" fmla="val 50000"/>
              <a:gd name="adj3" fmla="val 102692"/>
            </a:avLst>
          </a:prstGeom>
          <a:solidFill>
            <a:schemeClr val="accent1"/>
          </a:solidFill>
          <a:ln w="9525" cap="flat" cmpd="sng" algn="ctr">
            <a:solidFill>
              <a:srgbClr val="FF0000"/>
            </a:solidFill>
            <a:prstDash val="solid"/>
            <a:round/>
            <a:headEnd type="none" w="med" len="med"/>
            <a:tailEnd type="arrow"/>
          </a:ln>
          <a:effectLst/>
        </p:spPr>
      </p:cxnSp>
      <p:cxnSp>
        <p:nvCxnSpPr>
          <p:cNvPr id="24" name="Curved Connector 23"/>
          <p:cNvCxnSpPr>
            <a:stCxn id="7" idx="3"/>
            <a:endCxn id="2" idx="1"/>
          </p:cNvCxnSpPr>
          <p:nvPr/>
        </p:nvCxnSpPr>
        <p:spPr bwMode="auto">
          <a:xfrm flipH="1">
            <a:off x="379831" y="4422946"/>
            <a:ext cx="8534225" cy="954483"/>
          </a:xfrm>
          <a:prstGeom prst="curvedConnector5">
            <a:avLst>
              <a:gd name="adj1" fmla="val -2679"/>
              <a:gd name="adj2" fmla="val 50000"/>
              <a:gd name="adj3" fmla="val 102679"/>
            </a:avLst>
          </a:prstGeom>
          <a:solidFill>
            <a:schemeClr val="accent1"/>
          </a:solidFill>
          <a:ln w="9525"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style.rotation</p:attrName>
                                        </p:attrNameLst>
                                      </p:cBhvr>
                                      <p:tavLst>
                                        <p:tav tm="0">
                                          <p:val>
                                            <p:fltVal val="90"/>
                                          </p:val>
                                        </p:tav>
                                        <p:tav tm="100000">
                                          <p:val>
                                            <p:fltVal val="0"/>
                                          </p:val>
                                        </p:tav>
                                      </p:tavLst>
                                    </p:anim>
                                    <p:animEffect transition="in" filter="fade">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90"/>
                                          </p:val>
                                        </p:tav>
                                        <p:tav tm="100000">
                                          <p:val>
                                            <p:fltVal val="0"/>
                                          </p:val>
                                        </p:tav>
                                      </p:tavLst>
                                    </p:anim>
                                    <p:animEffect transition="in" filter="fade">
                                      <p:cBhvr>
                                        <p:cTn id="46" dur="1000"/>
                                        <p:tgtEl>
                                          <p:spTgt spid="1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transition="in" filter="fade">
                                      <p:cBhvr>
                                        <p:cTn id="52" dur="1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1000" fill="hold"/>
                                        <p:tgtEl>
                                          <p:spTgt spid="8"/>
                                        </p:tgtEl>
                                        <p:attrNameLst>
                                          <p:attrName>ppt_w</p:attrName>
                                        </p:attrNameLst>
                                      </p:cBhvr>
                                      <p:tavLst>
                                        <p:tav tm="0">
                                          <p:val>
                                            <p:fltVal val="0"/>
                                          </p:val>
                                        </p:tav>
                                        <p:tav tm="100000">
                                          <p:val>
                                            <p:strVal val="#ppt_w"/>
                                          </p:val>
                                        </p:tav>
                                      </p:tavLst>
                                    </p:anim>
                                    <p:anim calcmode="lin" valueType="num">
                                      <p:cBhvr>
                                        <p:cTn id="58" dur="1000" fill="hold"/>
                                        <p:tgtEl>
                                          <p:spTgt spid="8"/>
                                        </p:tgtEl>
                                        <p:attrNameLst>
                                          <p:attrName>ppt_h</p:attrName>
                                        </p:attrNameLst>
                                      </p:cBhvr>
                                      <p:tavLst>
                                        <p:tav tm="0">
                                          <p:val>
                                            <p:fltVal val="0"/>
                                          </p:val>
                                        </p:tav>
                                        <p:tav tm="100000">
                                          <p:val>
                                            <p:strVal val="#ppt_h"/>
                                          </p:val>
                                        </p:tav>
                                      </p:tavLst>
                                    </p:anim>
                                    <p:anim calcmode="lin" valueType="num">
                                      <p:cBhvr>
                                        <p:cTn id="59" dur="1000" fill="hold"/>
                                        <p:tgtEl>
                                          <p:spTgt spid="8"/>
                                        </p:tgtEl>
                                        <p:attrNameLst>
                                          <p:attrName>style.rotation</p:attrName>
                                        </p:attrNameLst>
                                      </p:cBhvr>
                                      <p:tavLst>
                                        <p:tav tm="0">
                                          <p:val>
                                            <p:fltVal val="90"/>
                                          </p:val>
                                        </p:tav>
                                        <p:tav tm="100000">
                                          <p:val>
                                            <p:fltVal val="0"/>
                                          </p:val>
                                        </p:tav>
                                      </p:tavLst>
                                    </p:anim>
                                    <p:animEffect transition="in" filter="fade">
                                      <p:cBhvr>
                                        <p:cTn id="60" dur="10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1000" fill="hold"/>
                                        <p:tgtEl>
                                          <p:spTgt spid="18"/>
                                        </p:tgtEl>
                                        <p:attrNameLst>
                                          <p:attrName>ppt_w</p:attrName>
                                        </p:attrNameLst>
                                      </p:cBhvr>
                                      <p:tavLst>
                                        <p:tav tm="0">
                                          <p:val>
                                            <p:fltVal val="0"/>
                                          </p:val>
                                        </p:tav>
                                        <p:tav tm="100000">
                                          <p:val>
                                            <p:strVal val="#ppt_w"/>
                                          </p:val>
                                        </p:tav>
                                      </p:tavLst>
                                    </p:anim>
                                    <p:anim calcmode="lin" valueType="num">
                                      <p:cBhvr>
                                        <p:cTn id="66" dur="1000" fill="hold"/>
                                        <p:tgtEl>
                                          <p:spTgt spid="18"/>
                                        </p:tgtEl>
                                        <p:attrNameLst>
                                          <p:attrName>ppt_h</p:attrName>
                                        </p:attrNameLst>
                                      </p:cBhvr>
                                      <p:tavLst>
                                        <p:tav tm="0">
                                          <p:val>
                                            <p:fltVal val="0"/>
                                          </p:val>
                                        </p:tav>
                                        <p:tav tm="100000">
                                          <p:val>
                                            <p:strVal val="#ppt_h"/>
                                          </p:val>
                                        </p:tav>
                                      </p:tavLst>
                                    </p:anim>
                                    <p:anim calcmode="lin" valueType="num">
                                      <p:cBhvr>
                                        <p:cTn id="67" dur="1000" fill="hold"/>
                                        <p:tgtEl>
                                          <p:spTgt spid="18"/>
                                        </p:tgtEl>
                                        <p:attrNameLst>
                                          <p:attrName>style.rotation</p:attrName>
                                        </p:attrNameLst>
                                      </p:cBhvr>
                                      <p:tavLst>
                                        <p:tav tm="0">
                                          <p:val>
                                            <p:fltVal val="90"/>
                                          </p:val>
                                        </p:tav>
                                        <p:tav tm="100000">
                                          <p:val>
                                            <p:fltVal val="0"/>
                                          </p:val>
                                        </p:tav>
                                      </p:tavLst>
                                    </p:anim>
                                    <p:animEffect transition="in" filter="fade">
                                      <p:cBhvr>
                                        <p:cTn id="68" dur="1000"/>
                                        <p:tgtEl>
                                          <p:spTgt spid="18"/>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1000" fill="hold"/>
                                        <p:tgtEl>
                                          <p:spTgt spid="3"/>
                                        </p:tgtEl>
                                        <p:attrNameLst>
                                          <p:attrName>ppt_w</p:attrName>
                                        </p:attrNameLst>
                                      </p:cBhvr>
                                      <p:tavLst>
                                        <p:tav tm="0">
                                          <p:val>
                                            <p:fltVal val="0"/>
                                          </p:val>
                                        </p:tav>
                                        <p:tav tm="100000">
                                          <p:val>
                                            <p:strVal val="#ppt_w"/>
                                          </p:val>
                                        </p:tav>
                                      </p:tavLst>
                                    </p:anim>
                                    <p:anim calcmode="lin" valueType="num">
                                      <p:cBhvr>
                                        <p:cTn id="72" dur="1000" fill="hold"/>
                                        <p:tgtEl>
                                          <p:spTgt spid="3"/>
                                        </p:tgtEl>
                                        <p:attrNameLst>
                                          <p:attrName>ppt_h</p:attrName>
                                        </p:attrNameLst>
                                      </p:cBhvr>
                                      <p:tavLst>
                                        <p:tav tm="0">
                                          <p:val>
                                            <p:fltVal val="0"/>
                                          </p:val>
                                        </p:tav>
                                        <p:tav tm="100000">
                                          <p:val>
                                            <p:strVal val="#ppt_h"/>
                                          </p:val>
                                        </p:tav>
                                      </p:tavLst>
                                    </p:anim>
                                    <p:anim calcmode="lin" valueType="num">
                                      <p:cBhvr>
                                        <p:cTn id="73" dur="1000" fill="hold"/>
                                        <p:tgtEl>
                                          <p:spTgt spid="3"/>
                                        </p:tgtEl>
                                        <p:attrNameLst>
                                          <p:attrName>style.rotation</p:attrName>
                                        </p:attrNameLst>
                                      </p:cBhvr>
                                      <p:tavLst>
                                        <p:tav tm="0">
                                          <p:val>
                                            <p:fltVal val="90"/>
                                          </p:val>
                                        </p:tav>
                                        <p:tav tm="100000">
                                          <p:val>
                                            <p:fltVal val="0"/>
                                          </p:val>
                                        </p:tav>
                                      </p:tavLst>
                                    </p:anim>
                                    <p:animEffect transition="in" filter="fade">
                                      <p:cBhvr>
                                        <p:cTn id="74" dur="10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1000" fill="hold"/>
                                        <p:tgtEl>
                                          <p:spTgt spid="7"/>
                                        </p:tgtEl>
                                        <p:attrNameLst>
                                          <p:attrName>ppt_w</p:attrName>
                                        </p:attrNameLst>
                                      </p:cBhvr>
                                      <p:tavLst>
                                        <p:tav tm="0">
                                          <p:val>
                                            <p:fltVal val="0"/>
                                          </p:val>
                                        </p:tav>
                                        <p:tav tm="100000">
                                          <p:val>
                                            <p:strVal val="#ppt_w"/>
                                          </p:val>
                                        </p:tav>
                                      </p:tavLst>
                                    </p:anim>
                                    <p:anim calcmode="lin" valueType="num">
                                      <p:cBhvr>
                                        <p:cTn id="80" dur="1000" fill="hold"/>
                                        <p:tgtEl>
                                          <p:spTgt spid="7"/>
                                        </p:tgtEl>
                                        <p:attrNameLst>
                                          <p:attrName>ppt_h</p:attrName>
                                        </p:attrNameLst>
                                      </p:cBhvr>
                                      <p:tavLst>
                                        <p:tav tm="0">
                                          <p:val>
                                            <p:fltVal val="0"/>
                                          </p:val>
                                        </p:tav>
                                        <p:tav tm="100000">
                                          <p:val>
                                            <p:strVal val="#ppt_h"/>
                                          </p:val>
                                        </p:tav>
                                      </p:tavLst>
                                    </p:anim>
                                    <p:anim calcmode="lin" valueType="num">
                                      <p:cBhvr>
                                        <p:cTn id="81" dur="1000" fill="hold"/>
                                        <p:tgtEl>
                                          <p:spTgt spid="7"/>
                                        </p:tgtEl>
                                        <p:attrNameLst>
                                          <p:attrName>style.rotation</p:attrName>
                                        </p:attrNameLst>
                                      </p:cBhvr>
                                      <p:tavLst>
                                        <p:tav tm="0">
                                          <p:val>
                                            <p:fltVal val="90"/>
                                          </p:val>
                                        </p:tav>
                                        <p:tav tm="100000">
                                          <p:val>
                                            <p:fltVal val="0"/>
                                          </p:val>
                                        </p:tav>
                                      </p:tavLst>
                                    </p:anim>
                                    <p:animEffect transition="in" filter="fade">
                                      <p:cBhvr>
                                        <p:cTn id="82" dur="10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1000" fill="hold"/>
                                        <p:tgtEl>
                                          <p:spTgt spid="24"/>
                                        </p:tgtEl>
                                        <p:attrNameLst>
                                          <p:attrName>ppt_w</p:attrName>
                                        </p:attrNameLst>
                                      </p:cBhvr>
                                      <p:tavLst>
                                        <p:tav tm="0">
                                          <p:val>
                                            <p:fltVal val="0"/>
                                          </p:val>
                                        </p:tav>
                                        <p:tav tm="100000">
                                          <p:val>
                                            <p:strVal val="#ppt_w"/>
                                          </p:val>
                                        </p:tav>
                                      </p:tavLst>
                                    </p:anim>
                                    <p:anim calcmode="lin" valueType="num">
                                      <p:cBhvr>
                                        <p:cTn id="88" dur="1000" fill="hold"/>
                                        <p:tgtEl>
                                          <p:spTgt spid="24"/>
                                        </p:tgtEl>
                                        <p:attrNameLst>
                                          <p:attrName>ppt_h</p:attrName>
                                        </p:attrNameLst>
                                      </p:cBhvr>
                                      <p:tavLst>
                                        <p:tav tm="0">
                                          <p:val>
                                            <p:fltVal val="0"/>
                                          </p:val>
                                        </p:tav>
                                        <p:tav tm="100000">
                                          <p:val>
                                            <p:strVal val="#ppt_h"/>
                                          </p:val>
                                        </p:tav>
                                      </p:tavLst>
                                    </p:anim>
                                    <p:anim calcmode="lin" valueType="num">
                                      <p:cBhvr>
                                        <p:cTn id="89" dur="1000" fill="hold"/>
                                        <p:tgtEl>
                                          <p:spTgt spid="24"/>
                                        </p:tgtEl>
                                        <p:attrNameLst>
                                          <p:attrName>style.rotation</p:attrName>
                                        </p:attrNameLst>
                                      </p:cBhvr>
                                      <p:tavLst>
                                        <p:tav tm="0">
                                          <p:val>
                                            <p:fltVal val="90"/>
                                          </p:val>
                                        </p:tav>
                                        <p:tav tm="100000">
                                          <p:val>
                                            <p:fltVal val="0"/>
                                          </p:val>
                                        </p:tav>
                                      </p:tavLst>
                                    </p:anim>
                                    <p:animEffect transition="in" filter="fade">
                                      <p:cBhvr>
                                        <p:cTn id="90" dur="1000"/>
                                        <p:tgtEl>
                                          <p:spTgt spid="24"/>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2"/>
                                        </p:tgtEl>
                                        <p:attrNameLst>
                                          <p:attrName>style.visibility</p:attrName>
                                        </p:attrNameLst>
                                      </p:cBhvr>
                                      <p:to>
                                        <p:strVal val="visible"/>
                                      </p:to>
                                    </p:set>
                                    <p:anim calcmode="lin" valueType="num">
                                      <p:cBhvr>
                                        <p:cTn id="93" dur="1000" fill="hold"/>
                                        <p:tgtEl>
                                          <p:spTgt spid="2"/>
                                        </p:tgtEl>
                                        <p:attrNameLst>
                                          <p:attrName>ppt_w</p:attrName>
                                        </p:attrNameLst>
                                      </p:cBhvr>
                                      <p:tavLst>
                                        <p:tav tm="0">
                                          <p:val>
                                            <p:fltVal val="0"/>
                                          </p:val>
                                        </p:tav>
                                        <p:tav tm="100000">
                                          <p:val>
                                            <p:strVal val="#ppt_w"/>
                                          </p:val>
                                        </p:tav>
                                      </p:tavLst>
                                    </p:anim>
                                    <p:anim calcmode="lin" valueType="num">
                                      <p:cBhvr>
                                        <p:cTn id="94" dur="1000" fill="hold"/>
                                        <p:tgtEl>
                                          <p:spTgt spid="2"/>
                                        </p:tgtEl>
                                        <p:attrNameLst>
                                          <p:attrName>ppt_h</p:attrName>
                                        </p:attrNameLst>
                                      </p:cBhvr>
                                      <p:tavLst>
                                        <p:tav tm="0">
                                          <p:val>
                                            <p:fltVal val="0"/>
                                          </p:val>
                                        </p:tav>
                                        <p:tav tm="100000">
                                          <p:val>
                                            <p:strVal val="#ppt_h"/>
                                          </p:val>
                                        </p:tav>
                                      </p:tavLst>
                                    </p:anim>
                                    <p:anim calcmode="lin" valueType="num">
                                      <p:cBhvr>
                                        <p:cTn id="95" dur="1000" fill="hold"/>
                                        <p:tgtEl>
                                          <p:spTgt spid="2"/>
                                        </p:tgtEl>
                                        <p:attrNameLst>
                                          <p:attrName>style.rotation</p:attrName>
                                        </p:attrNameLst>
                                      </p:cBhvr>
                                      <p:tavLst>
                                        <p:tav tm="0">
                                          <p:val>
                                            <p:fltVal val="90"/>
                                          </p:val>
                                        </p:tav>
                                        <p:tav tm="100000">
                                          <p:val>
                                            <p:fltVal val="0"/>
                                          </p:val>
                                        </p:tav>
                                      </p:tavLst>
                                    </p:anim>
                                    <p:animEffect transition="in" filter="fade">
                                      <p:cBhvr>
                                        <p:cTn id="96" dur="10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grpId="0" nodeType="click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1000" fill="hold"/>
                                        <p:tgtEl>
                                          <p:spTgt spid="5"/>
                                        </p:tgtEl>
                                        <p:attrNameLst>
                                          <p:attrName>ppt_w</p:attrName>
                                        </p:attrNameLst>
                                      </p:cBhvr>
                                      <p:tavLst>
                                        <p:tav tm="0">
                                          <p:val>
                                            <p:fltVal val="0"/>
                                          </p:val>
                                        </p:tav>
                                        <p:tav tm="100000">
                                          <p:val>
                                            <p:strVal val="#ppt_w"/>
                                          </p:val>
                                        </p:tav>
                                      </p:tavLst>
                                    </p:anim>
                                    <p:anim calcmode="lin" valueType="num">
                                      <p:cBhvr>
                                        <p:cTn id="102" dur="1000" fill="hold"/>
                                        <p:tgtEl>
                                          <p:spTgt spid="5"/>
                                        </p:tgtEl>
                                        <p:attrNameLst>
                                          <p:attrName>ppt_h</p:attrName>
                                        </p:attrNameLst>
                                      </p:cBhvr>
                                      <p:tavLst>
                                        <p:tav tm="0">
                                          <p:val>
                                            <p:fltVal val="0"/>
                                          </p:val>
                                        </p:tav>
                                        <p:tav tm="100000">
                                          <p:val>
                                            <p:strVal val="#ppt_h"/>
                                          </p:val>
                                        </p:tav>
                                      </p:tavLst>
                                    </p:anim>
                                    <p:anim calcmode="lin" valueType="num">
                                      <p:cBhvr>
                                        <p:cTn id="103" dur="1000" fill="hold"/>
                                        <p:tgtEl>
                                          <p:spTgt spid="5"/>
                                        </p:tgtEl>
                                        <p:attrNameLst>
                                          <p:attrName>style.rotation</p:attrName>
                                        </p:attrNameLst>
                                      </p:cBhvr>
                                      <p:tavLst>
                                        <p:tav tm="0">
                                          <p:val>
                                            <p:fltVal val="90"/>
                                          </p:val>
                                        </p:tav>
                                        <p:tav tm="100000">
                                          <p:val>
                                            <p:fltVal val="0"/>
                                          </p:val>
                                        </p:tav>
                                      </p:tavLst>
                                    </p:anim>
                                    <p:animEffect transition="in" filter="fade">
                                      <p:cBhvr>
                                        <p:cTn id="10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7" grpId="0"/>
      <p:bldP spid="8" grpId="0"/>
      <p:bldP spid="9"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58875" y="198438"/>
            <a:ext cx="7527925" cy="576262"/>
          </a:xfrm>
        </p:spPr>
        <p:txBody>
          <a:bodyPr/>
          <a:lstStyle/>
          <a:p>
            <a:pPr eaLnBrk="1" hangingPunct="1"/>
            <a:r>
              <a:rPr lang="en-US" altLang="en-US"/>
              <a:t>Free-Space Management</a:t>
            </a:r>
          </a:p>
        </p:txBody>
      </p:sp>
      <p:sp>
        <p:nvSpPr>
          <p:cNvPr id="37891" name="Rectangle 3"/>
          <p:cNvSpPr>
            <a:spLocks noGrp="1" noChangeArrowheads="1"/>
          </p:cNvSpPr>
          <p:nvPr>
            <p:ph type="body" idx="1"/>
          </p:nvPr>
        </p:nvSpPr>
        <p:spPr>
          <a:xfrm>
            <a:off x="819150" y="1239838"/>
            <a:ext cx="8204200" cy="501650"/>
          </a:xfrm>
        </p:spPr>
        <p:txBody>
          <a:bodyPr/>
          <a:lstStyle/>
          <a:p>
            <a:pPr>
              <a:buFont typeface="Wingdings" panose="05000000000000000000" pitchFamily="2" charset="2"/>
              <a:buChar char="q"/>
            </a:pPr>
            <a:r>
              <a:rPr lang="en-US" altLang="en-US" dirty="0"/>
              <a:t>File system maintains </a:t>
            </a:r>
            <a:r>
              <a:rPr lang="en-US" altLang="en-US" b="1" dirty="0">
                <a:solidFill>
                  <a:srgbClr val="3366FF"/>
                </a:solidFill>
              </a:rPr>
              <a:t>free-space list </a:t>
            </a:r>
            <a:r>
              <a:rPr lang="en-US" altLang="en-US" dirty="0"/>
              <a:t>to track available blocks/clusters</a:t>
            </a:r>
          </a:p>
          <a:p>
            <a:pPr lvl="1">
              <a:buFont typeface="Wingdings" panose="05000000000000000000" pitchFamily="2" charset="2"/>
              <a:buChar char="q"/>
            </a:pPr>
            <a:r>
              <a:rPr lang="en-US" altLang="en-US" dirty="0"/>
              <a:t>(Using term </a:t>
            </a:r>
            <a:r>
              <a:rPr lang="ja-JP" altLang="en-US" dirty="0"/>
              <a:t>“</a:t>
            </a:r>
            <a:r>
              <a:rPr lang="en-US" altLang="ja-JP" dirty="0"/>
              <a:t>block</a:t>
            </a:r>
            <a:r>
              <a:rPr lang="ja-JP" altLang="en-US" dirty="0"/>
              <a:t>”</a:t>
            </a:r>
            <a:r>
              <a:rPr lang="en-US" altLang="ja-JP" dirty="0"/>
              <a:t> for simplicity)</a:t>
            </a:r>
          </a:p>
          <a:p>
            <a:pPr>
              <a:buFont typeface="Wingdings" panose="05000000000000000000" pitchFamily="2" charset="2"/>
              <a:buChar char="q"/>
            </a:pPr>
            <a:r>
              <a:rPr lang="en-US" altLang="en-US" b="1" dirty="0">
                <a:solidFill>
                  <a:srgbClr val="3366FF"/>
                </a:solidFill>
              </a:rPr>
              <a:t>Bit vector </a:t>
            </a:r>
            <a:r>
              <a:rPr lang="en-US" altLang="en-US" dirty="0"/>
              <a:t>or </a:t>
            </a:r>
            <a:r>
              <a:rPr lang="en-US" altLang="en-US" b="1" dirty="0">
                <a:solidFill>
                  <a:srgbClr val="3366FF"/>
                </a:solidFill>
              </a:rPr>
              <a:t>bit map </a:t>
            </a:r>
            <a:r>
              <a:rPr lang="en-US" altLang="en-US" dirty="0"/>
              <a:t> (</a:t>
            </a:r>
            <a:r>
              <a:rPr lang="en-US" altLang="en-US" b="1" i="1" dirty="0"/>
              <a:t>n</a:t>
            </a:r>
            <a:r>
              <a:rPr lang="en-US" altLang="en-US" dirty="0"/>
              <a:t> blocks)</a:t>
            </a:r>
          </a:p>
        </p:txBody>
      </p:sp>
      <p:grpSp>
        <p:nvGrpSpPr>
          <p:cNvPr id="37892" name="Group 1"/>
          <p:cNvGrpSpPr>
            <a:grpSpLocks/>
          </p:cNvGrpSpPr>
          <p:nvPr/>
        </p:nvGrpSpPr>
        <p:grpSpPr bwMode="auto">
          <a:xfrm>
            <a:off x="2630488" y="2446338"/>
            <a:ext cx="3878262" cy="1944687"/>
            <a:chOff x="2784475" y="2216150"/>
            <a:chExt cx="3878263" cy="1944688"/>
          </a:xfrm>
        </p:grpSpPr>
        <p:sp>
          <p:nvSpPr>
            <p:cNvPr id="37896" name="Rectangle 4"/>
            <p:cNvSpPr>
              <a:spLocks noChangeArrowheads="1"/>
            </p:cNvSpPr>
            <p:nvPr/>
          </p:nvSpPr>
          <p:spPr bwMode="auto">
            <a:xfrm>
              <a:off x="301783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897" name="Rectangle 5"/>
            <p:cNvSpPr>
              <a:spLocks noChangeArrowheads="1"/>
            </p:cNvSpPr>
            <p:nvPr/>
          </p:nvSpPr>
          <p:spPr bwMode="auto">
            <a:xfrm>
              <a:off x="33464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898" name="Rectangle 6"/>
            <p:cNvSpPr>
              <a:spLocks noChangeArrowheads="1"/>
            </p:cNvSpPr>
            <p:nvPr/>
          </p:nvSpPr>
          <p:spPr bwMode="auto">
            <a:xfrm>
              <a:off x="3675063"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899" name="Rectangle 7"/>
            <p:cNvSpPr>
              <a:spLocks noChangeArrowheads="1"/>
            </p:cNvSpPr>
            <p:nvPr/>
          </p:nvSpPr>
          <p:spPr bwMode="auto">
            <a:xfrm>
              <a:off x="4003675"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900" name="Rectangle 8"/>
            <p:cNvSpPr>
              <a:spLocks noChangeArrowheads="1"/>
            </p:cNvSpPr>
            <p:nvPr/>
          </p:nvSpPr>
          <p:spPr bwMode="auto">
            <a:xfrm>
              <a:off x="433228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901" name="Rectangle 9"/>
            <p:cNvSpPr>
              <a:spLocks noChangeArrowheads="1"/>
            </p:cNvSpPr>
            <p:nvPr/>
          </p:nvSpPr>
          <p:spPr bwMode="auto">
            <a:xfrm>
              <a:off x="466090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902" name="Rectangle 10"/>
            <p:cNvSpPr>
              <a:spLocks noChangeArrowheads="1"/>
            </p:cNvSpPr>
            <p:nvPr/>
          </p:nvSpPr>
          <p:spPr bwMode="auto">
            <a:xfrm>
              <a:off x="5022850" y="2627313"/>
              <a:ext cx="1219200"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r>
                <a:rPr lang="en-US" altLang="en-US" sz="2000">
                  <a:latin typeface="Helvetica" panose="020B0604020202020204" pitchFamily="34" charset="0"/>
                </a:rPr>
                <a:t>…</a:t>
              </a:r>
              <a:endParaRPr lang="en-US" altLang="en-US">
                <a:latin typeface="Helvetica" panose="020B0604020202020204" pitchFamily="34" charset="0"/>
              </a:endParaRPr>
            </a:p>
          </p:txBody>
        </p:sp>
        <p:sp>
          <p:nvSpPr>
            <p:cNvPr id="37903" name="Rectangle 11"/>
            <p:cNvSpPr>
              <a:spLocks noChangeArrowheads="1"/>
            </p:cNvSpPr>
            <p:nvPr/>
          </p:nvSpPr>
          <p:spPr bwMode="auto">
            <a:xfrm>
              <a:off x="62420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endParaRPr lang="en-US" altLang="en-US"/>
            </a:p>
          </p:txBody>
        </p:sp>
        <p:sp>
          <p:nvSpPr>
            <p:cNvPr id="37904" name="Text Box 12"/>
            <p:cNvSpPr txBox="1">
              <a:spLocks noChangeArrowheads="1"/>
            </p:cNvSpPr>
            <p:nvPr/>
          </p:nvSpPr>
          <p:spPr bwMode="auto">
            <a:xfrm>
              <a:off x="3040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0</a:t>
              </a:r>
            </a:p>
          </p:txBody>
        </p:sp>
        <p:sp>
          <p:nvSpPr>
            <p:cNvPr id="37905" name="Text Box 13"/>
            <p:cNvSpPr txBox="1">
              <a:spLocks noChangeArrowheads="1"/>
            </p:cNvSpPr>
            <p:nvPr/>
          </p:nvSpPr>
          <p:spPr bwMode="auto">
            <a:xfrm>
              <a:off x="33448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1</a:t>
              </a:r>
            </a:p>
          </p:txBody>
        </p:sp>
        <p:sp>
          <p:nvSpPr>
            <p:cNvPr id="37906" name="Text Box 14"/>
            <p:cNvSpPr txBox="1">
              <a:spLocks noChangeArrowheads="1"/>
            </p:cNvSpPr>
            <p:nvPr/>
          </p:nvSpPr>
          <p:spPr bwMode="auto">
            <a:xfrm>
              <a:off x="3802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2</a:t>
              </a:r>
            </a:p>
          </p:txBody>
        </p:sp>
        <p:sp>
          <p:nvSpPr>
            <p:cNvPr id="37907" name="Text Box 15"/>
            <p:cNvSpPr txBox="1">
              <a:spLocks noChangeArrowheads="1"/>
            </p:cNvSpPr>
            <p:nvPr/>
          </p:nvSpPr>
          <p:spPr bwMode="auto">
            <a:xfrm>
              <a:off x="6132513" y="2216150"/>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b="1" i="1">
                  <a:latin typeface="Helvetica" panose="020B0604020202020204" pitchFamily="34" charset="0"/>
                </a:rPr>
                <a:t>n</a:t>
              </a:r>
              <a:r>
                <a:rPr lang="en-US" altLang="en-US">
                  <a:latin typeface="Helvetica" panose="020B0604020202020204" pitchFamily="34" charset="0"/>
                </a:rPr>
                <a:t>-1</a:t>
              </a:r>
            </a:p>
          </p:txBody>
        </p:sp>
        <p:sp>
          <p:nvSpPr>
            <p:cNvPr id="37908" name="Text Box 16"/>
            <p:cNvSpPr txBox="1">
              <a:spLocks noChangeArrowheads="1"/>
            </p:cNvSpPr>
            <p:nvPr/>
          </p:nvSpPr>
          <p:spPr bwMode="auto">
            <a:xfrm>
              <a:off x="2784475" y="3479800"/>
              <a:ext cx="81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a:latin typeface="Helvetica" panose="020B0604020202020204" pitchFamily="34" charset="0"/>
                </a:rPr>
                <a:t>bit[</a:t>
              </a:r>
              <a:r>
                <a:rPr lang="en-US" altLang="en-US" b="1" i="1">
                  <a:latin typeface="Helvetica" panose="020B0604020202020204" pitchFamily="34" charset="0"/>
                </a:rPr>
                <a:t>i</a:t>
              </a:r>
              <a:r>
                <a:rPr lang="en-US" altLang="en-US">
                  <a:latin typeface="Helvetica" panose="020B0604020202020204" pitchFamily="34" charset="0"/>
                </a:rPr>
                <a:t>] =</a:t>
              </a:r>
            </a:p>
          </p:txBody>
        </p:sp>
        <p:sp>
          <p:nvSpPr>
            <p:cNvPr id="37909" name="Text Box 17"/>
            <p:cNvSpPr txBox="1">
              <a:spLocks noChangeArrowheads="1"/>
            </p:cNvSpPr>
            <p:nvPr/>
          </p:nvSpPr>
          <p:spPr bwMode="auto">
            <a:xfrm rot="-5400000">
              <a:off x="3142456" y="3482182"/>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2000">
                  <a:latin typeface="Helvetica" panose="020B0604020202020204" pitchFamily="34" charset="0"/>
                  <a:sym typeface="MT Extra" panose="05050102010205020202" pitchFamily="18" charset="2"/>
                </a:rPr>
                <a:t></a:t>
              </a:r>
              <a:endParaRPr lang="en-US" altLang="en-US" sz="5400">
                <a:latin typeface="Helvetica" panose="020B0604020202020204" pitchFamily="34" charset="0"/>
                <a:sym typeface="Monotype Sorts" pitchFamily="-84" charset="2"/>
              </a:endParaRPr>
            </a:p>
          </p:txBody>
        </p:sp>
        <p:sp>
          <p:nvSpPr>
            <p:cNvPr id="37910" name="Text Box 18"/>
            <p:cNvSpPr txBox="1">
              <a:spLocks noChangeArrowheads="1"/>
            </p:cNvSpPr>
            <p:nvPr/>
          </p:nvSpPr>
          <p:spPr bwMode="auto">
            <a:xfrm>
              <a:off x="3879850" y="3281363"/>
              <a:ext cx="24511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50000"/>
                </a:spcBef>
              </a:pPr>
              <a:r>
                <a:rPr lang="en-US" altLang="en-US">
                  <a:latin typeface="Helvetica" panose="020B0604020202020204" pitchFamily="34" charset="0"/>
                </a:rPr>
                <a:t>1 </a:t>
              </a:r>
              <a:r>
                <a:rPr lang="en-US" altLang="en-US">
                  <a:latin typeface="Helvetica" panose="020B0604020202020204" pitchFamily="34" charset="0"/>
                  <a:sym typeface="Symbol" panose="05050102010706020507" pitchFamily="18" charset="2"/>
                </a:rPr>
                <a:t> block[</a:t>
              </a:r>
              <a:r>
                <a:rPr lang="en-US" altLang="en-US" b="1" i="1">
                  <a:latin typeface="Helvetica" panose="020B0604020202020204" pitchFamily="34" charset="0"/>
                  <a:sym typeface="Symbol" panose="05050102010706020507" pitchFamily="18" charset="2"/>
                </a:rPr>
                <a:t>i</a:t>
              </a:r>
              <a:r>
                <a:rPr lang="en-US" altLang="en-US">
                  <a:latin typeface="Helvetica" panose="020B0604020202020204" pitchFamily="34" charset="0"/>
                  <a:sym typeface="Symbol" panose="05050102010706020507" pitchFamily="18" charset="2"/>
                </a:rPr>
                <a:t>] free</a:t>
              </a:r>
            </a:p>
            <a:p>
              <a:pPr>
                <a:spcBef>
                  <a:spcPct val="50000"/>
                </a:spcBef>
              </a:pPr>
              <a:r>
                <a:rPr lang="en-US" altLang="en-US">
                  <a:latin typeface="Helvetica" panose="020B0604020202020204" pitchFamily="34" charset="0"/>
                  <a:sym typeface="Symbol" panose="05050102010706020507" pitchFamily="18" charset="2"/>
                </a:rPr>
                <a:t>0 </a:t>
              </a:r>
              <a:r>
                <a:rPr lang="en-US" altLang="en-US">
                  <a:latin typeface="Helvetica" panose="020B0604020202020204" pitchFamily="34" charset="0"/>
                </a:rPr>
                <a:t> </a:t>
              </a:r>
              <a:r>
                <a:rPr lang="en-US" altLang="en-US">
                  <a:latin typeface="Helvetica" panose="020B0604020202020204" pitchFamily="34" charset="0"/>
                  <a:sym typeface="Symbol" panose="05050102010706020507" pitchFamily="18" charset="2"/>
                </a:rPr>
                <a:t> block[</a:t>
              </a:r>
              <a:r>
                <a:rPr lang="en-US" altLang="en-US" b="1" i="1">
                  <a:latin typeface="Helvetica" panose="020B0604020202020204" pitchFamily="34" charset="0"/>
                  <a:sym typeface="Symbol" panose="05050102010706020507" pitchFamily="18" charset="2"/>
                </a:rPr>
                <a:t>i</a:t>
              </a:r>
              <a:r>
                <a:rPr lang="en-US" altLang="en-US">
                  <a:latin typeface="Helvetica" panose="020B0604020202020204" pitchFamily="34" charset="0"/>
                  <a:sym typeface="Symbol" panose="05050102010706020507" pitchFamily="18" charset="2"/>
                </a:rPr>
                <a:t>] occupied</a:t>
              </a:r>
            </a:p>
          </p:txBody>
        </p:sp>
      </p:grpSp>
      <p:sp>
        <p:nvSpPr>
          <p:cNvPr id="37893" name="Rectangle 19"/>
          <p:cNvSpPr>
            <a:spLocks noChangeArrowheads="1"/>
          </p:cNvSpPr>
          <p:nvPr/>
        </p:nvSpPr>
        <p:spPr bwMode="auto">
          <a:xfrm>
            <a:off x="1136650" y="4427538"/>
            <a:ext cx="70294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20000"/>
              </a:spcBef>
              <a:buClr>
                <a:schemeClr val="folHlink"/>
              </a:buClr>
            </a:pPr>
            <a:r>
              <a:rPr kumimoji="1" lang="en-US" altLang="en-US">
                <a:latin typeface="Helvetica" panose="020B0604020202020204" pitchFamily="34" charset="0"/>
              </a:rPr>
              <a:t>Block number calculation</a:t>
            </a:r>
          </a:p>
        </p:txBody>
      </p:sp>
      <p:sp>
        <p:nvSpPr>
          <p:cNvPr id="37894" name="Text Box 20"/>
          <p:cNvSpPr txBox="1">
            <a:spLocks noChangeArrowheads="1"/>
          </p:cNvSpPr>
          <p:nvPr/>
        </p:nvSpPr>
        <p:spPr bwMode="auto">
          <a:xfrm>
            <a:off x="2813050" y="4956175"/>
            <a:ext cx="307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r>
              <a:rPr lang="en-US" altLang="en-US">
                <a:latin typeface="Helvetica" panose="020B0604020202020204" pitchFamily="34" charset="0"/>
              </a:rPr>
              <a:t>(number of bits per word) *</a:t>
            </a:r>
          </a:p>
          <a:p>
            <a:r>
              <a:rPr lang="en-US" altLang="en-US">
                <a:latin typeface="Helvetica" panose="020B0604020202020204" pitchFamily="34" charset="0"/>
              </a:rPr>
              <a:t>(number of 0-value words) +</a:t>
            </a:r>
          </a:p>
          <a:p>
            <a:r>
              <a:rPr lang="en-US" altLang="en-US">
                <a:latin typeface="Helvetica" panose="020B0604020202020204" pitchFamily="34" charset="0"/>
              </a:rPr>
              <a:t>offset of first 1 bit</a:t>
            </a:r>
          </a:p>
        </p:txBody>
      </p:sp>
      <p:sp>
        <p:nvSpPr>
          <p:cNvPr id="37895" name="Rectangle 19"/>
          <p:cNvSpPr>
            <a:spLocks noChangeArrowheads="1"/>
          </p:cNvSpPr>
          <p:nvPr/>
        </p:nvSpPr>
        <p:spPr bwMode="auto">
          <a:xfrm>
            <a:off x="1289050" y="5832475"/>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spcBef>
                <a:spcPct val="20000"/>
              </a:spcBef>
              <a:buClr>
                <a:schemeClr val="folHlink"/>
              </a:buClr>
            </a:pPr>
            <a:r>
              <a:rPr kumimoji="1" lang="en-US" altLang="en-US">
                <a:latin typeface="Helvetica" panose="020B0604020202020204" pitchFamily="34" charset="0"/>
              </a:rPr>
              <a:t>CPUs have instructions to return offset within word of first </a:t>
            </a:r>
            <a:r>
              <a:rPr kumimoji="1" lang="ja-JP" altLang="en-US">
                <a:latin typeface="Helvetica" panose="020B0604020202020204" pitchFamily="34" charset="0"/>
              </a:rPr>
              <a:t>“</a:t>
            </a:r>
            <a:r>
              <a:rPr kumimoji="1" lang="en-US" altLang="ja-JP">
                <a:latin typeface="Helvetica" panose="020B0604020202020204" pitchFamily="34" charset="0"/>
              </a:rPr>
              <a:t>1</a:t>
            </a:r>
            <a:r>
              <a:rPr kumimoji="1" lang="ja-JP" altLang="en-US">
                <a:latin typeface="Helvetica" panose="020B0604020202020204" pitchFamily="34" charset="0"/>
              </a:rPr>
              <a:t>”</a:t>
            </a:r>
            <a:r>
              <a:rPr kumimoji="1" lang="en-US" altLang="ja-JP">
                <a:latin typeface="Helvetica" panose="020B0604020202020204" pitchFamily="34" charset="0"/>
              </a:rPr>
              <a:t> bit</a:t>
            </a:r>
            <a:endParaRPr kumimoji="1" lang="en-US" altLang="en-US">
              <a:latin typeface="Helvetica"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95388" y="214313"/>
            <a:ext cx="7491412" cy="576262"/>
          </a:xfrm>
        </p:spPr>
        <p:txBody>
          <a:bodyPr/>
          <a:lstStyle/>
          <a:p>
            <a:pPr eaLnBrk="1" hangingPunct="1"/>
            <a:r>
              <a:rPr lang="en-US" altLang="en-US"/>
              <a:t>Free-Space Management (Cont.)</a:t>
            </a:r>
          </a:p>
        </p:txBody>
      </p:sp>
      <p:sp>
        <p:nvSpPr>
          <p:cNvPr id="38915" name="Rectangle 3"/>
          <p:cNvSpPr>
            <a:spLocks noGrp="1" noChangeArrowheads="1"/>
          </p:cNvSpPr>
          <p:nvPr>
            <p:ph type="body" idx="1"/>
          </p:nvPr>
        </p:nvSpPr>
        <p:spPr>
          <a:xfrm>
            <a:off x="869950" y="1169988"/>
            <a:ext cx="6854825" cy="4530725"/>
          </a:xfrm>
        </p:spPr>
        <p:txBody>
          <a:bodyPr/>
          <a:lstStyle/>
          <a:p>
            <a:pPr>
              <a:lnSpc>
                <a:spcPct val="90000"/>
              </a:lnSpc>
              <a:buFont typeface="Wingdings" panose="05000000000000000000" pitchFamily="2" charset="2"/>
              <a:buChar char="q"/>
              <a:tabLst>
                <a:tab pos="1311275" algn="l"/>
              </a:tabLst>
            </a:pPr>
            <a:r>
              <a:rPr lang="en-US" altLang="en-US" dirty="0"/>
              <a:t>Bit map requires extra space</a:t>
            </a:r>
          </a:p>
          <a:p>
            <a:pPr lvl="1">
              <a:lnSpc>
                <a:spcPct val="90000"/>
              </a:lnSpc>
              <a:buFont typeface="Wingdings" panose="05000000000000000000" pitchFamily="2" charset="2"/>
              <a:buChar char="q"/>
              <a:tabLst>
                <a:tab pos="1311275" algn="l"/>
              </a:tabLst>
            </a:pPr>
            <a:r>
              <a:rPr lang="en-US" altLang="en-US" dirty="0"/>
              <a:t>Example:</a:t>
            </a:r>
          </a:p>
          <a:p>
            <a:pPr>
              <a:lnSpc>
                <a:spcPct val="90000"/>
              </a:lnSpc>
              <a:buFont typeface="Wingdings" panose="05000000000000000000" pitchFamily="2" charset="2"/>
              <a:buChar char="q"/>
              <a:tabLst>
                <a:tab pos="1311275" algn="l"/>
              </a:tabLst>
            </a:pPr>
            <a:r>
              <a:rPr lang="en-US" altLang="en-US" dirty="0"/>
              <a:t>		block size = 4KB =  2</a:t>
            </a:r>
            <a:r>
              <a:rPr lang="en-US" altLang="en-US" baseline="30000" dirty="0"/>
              <a:t>12</a:t>
            </a:r>
            <a:r>
              <a:rPr lang="en-US" altLang="en-US" dirty="0"/>
              <a:t> bytes</a:t>
            </a:r>
          </a:p>
          <a:p>
            <a:pPr>
              <a:lnSpc>
                <a:spcPct val="90000"/>
              </a:lnSpc>
              <a:buFont typeface="Wingdings" panose="05000000000000000000" pitchFamily="2" charset="2"/>
              <a:buChar char="q"/>
              <a:tabLst>
                <a:tab pos="1311275" algn="l"/>
              </a:tabLst>
            </a:pPr>
            <a:r>
              <a:rPr lang="en-US" altLang="en-US" dirty="0"/>
              <a:t>		disk size = 2</a:t>
            </a:r>
            <a:r>
              <a:rPr lang="en-US" altLang="en-US" baseline="30000" dirty="0"/>
              <a:t>40</a:t>
            </a:r>
            <a:r>
              <a:rPr lang="en-US" altLang="en-US" dirty="0"/>
              <a:t> bytes (1 terabyte)</a:t>
            </a:r>
          </a:p>
          <a:p>
            <a:pPr>
              <a:lnSpc>
                <a:spcPct val="90000"/>
              </a:lnSpc>
              <a:buFont typeface="Wingdings" panose="05000000000000000000" pitchFamily="2" charset="2"/>
              <a:buChar char="q"/>
              <a:tabLst>
                <a:tab pos="1311275" algn="l"/>
              </a:tabLst>
            </a:pPr>
            <a:r>
              <a:rPr lang="en-US" altLang="en-US" dirty="0"/>
              <a:t>		</a:t>
            </a:r>
            <a:r>
              <a:rPr lang="en-US" altLang="en-US" b="1" i="1" dirty="0"/>
              <a:t>n</a:t>
            </a:r>
            <a:r>
              <a:rPr lang="en-US" altLang="en-US" dirty="0"/>
              <a:t> = 2</a:t>
            </a:r>
            <a:r>
              <a:rPr lang="en-US" altLang="en-US" baseline="30000" dirty="0"/>
              <a:t>40</a:t>
            </a:r>
            <a:r>
              <a:rPr lang="en-US" altLang="en-US" dirty="0"/>
              <a:t>/2</a:t>
            </a:r>
            <a:r>
              <a:rPr lang="en-US" altLang="en-US" baseline="30000" dirty="0"/>
              <a:t>12</a:t>
            </a:r>
            <a:r>
              <a:rPr lang="en-US" altLang="en-US" dirty="0"/>
              <a:t> = 2</a:t>
            </a:r>
            <a:r>
              <a:rPr lang="en-US" altLang="en-US" baseline="30000" dirty="0"/>
              <a:t>28</a:t>
            </a:r>
            <a:r>
              <a:rPr lang="en-US" altLang="en-US" dirty="0"/>
              <a:t> bits (or 32MB)</a:t>
            </a:r>
          </a:p>
          <a:p>
            <a:pPr>
              <a:lnSpc>
                <a:spcPct val="90000"/>
              </a:lnSpc>
              <a:buFont typeface="Wingdings" panose="05000000000000000000" pitchFamily="2" charset="2"/>
              <a:buChar char="q"/>
              <a:tabLst>
                <a:tab pos="1311275" algn="l"/>
              </a:tabLst>
            </a:pPr>
            <a:r>
              <a:rPr lang="en-US" altLang="en-US" dirty="0"/>
              <a:t>		if clusters of 4 blocks -&gt; 8MB of memory</a:t>
            </a:r>
          </a:p>
          <a:p>
            <a:pPr>
              <a:lnSpc>
                <a:spcPct val="90000"/>
              </a:lnSpc>
              <a:buFont typeface="Wingdings" panose="05000000000000000000" pitchFamily="2" charset="2"/>
              <a:buChar char="q"/>
              <a:tabLst>
                <a:tab pos="1311275" algn="l"/>
              </a:tabLst>
            </a:pPr>
            <a:endParaRPr lang="en-US" altLang="en-US" sz="900" dirty="0"/>
          </a:p>
          <a:p>
            <a:pPr>
              <a:lnSpc>
                <a:spcPct val="90000"/>
              </a:lnSpc>
              <a:buFont typeface="Wingdings" panose="05000000000000000000" pitchFamily="2" charset="2"/>
              <a:buChar char="q"/>
              <a:tabLst>
                <a:tab pos="1311275" algn="l"/>
              </a:tabLst>
            </a:pPr>
            <a:r>
              <a:rPr lang="en-US" altLang="en-US" dirty="0"/>
              <a:t>Easy to get contiguous files</a:t>
            </a:r>
          </a:p>
          <a:p>
            <a:pPr>
              <a:lnSpc>
                <a:spcPct val="90000"/>
              </a:lnSpc>
              <a:buFont typeface="Wingdings" panose="05000000000000000000" pitchFamily="2" charset="2"/>
              <a:buChar char="q"/>
              <a:tabLst>
                <a:tab pos="1311275" algn="l"/>
              </a:tabLst>
            </a:pPr>
            <a:r>
              <a:rPr lang="en-US" altLang="en-US" sz="800" dirty="0"/>
              <a:t>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03288" y="182563"/>
            <a:ext cx="7783512" cy="576262"/>
          </a:xfrm>
        </p:spPr>
        <p:txBody>
          <a:bodyPr/>
          <a:lstStyle/>
          <a:p>
            <a:pPr eaLnBrk="1" hangingPunct="1"/>
            <a:r>
              <a:rPr lang="en-US" altLang="en-US"/>
              <a:t>Linked Free Space List on Disk</a:t>
            </a:r>
            <a:endParaRPr lang="en-US" altLang="en-US" sz="2400"/>
          </a:p>
        </p:txBody>
      </p:sp>
      <p:pic>
        <p:nvPicPr>
          <p:cNvPr id="39939" name="Picture 4"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613" y="1431925"/>
            <a:ext cx="3586162"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txBox="1">
            <a:spLocks noChangeArrowheads="1"/>
          </p:cNvSpPr>
          <p:nvPr/>
        </p:nvSpPr>
        <p:spPr bwMode="auto">
          <a:xfrm>
            <a:off x="838200" y="1028700"/>
            <a:ext cx="37306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tabLst>
                <a:tab pos="1874838" algn="l"/>
              </a:tabLst>
              <a:defRPr>
                <a:solidFill>
                  <a:schemeClr val="tx1"/>
                </a:solidFill>
                <a:latin typeface="Verdana" panose="020B0604030504040204" pitchFamily="34" charset="0"/>
                <a:ea typeface="MS PGothic" pitchFamily="34" charset="-128"/>
              </a:defRPr>
            </a:lvl1pPr>
            <a:lvl2pPr marL="1060450" indent="-407988">
              <a:tabLst>
                <a:tab pos="1874838" algn="l"/>
              </a:tabLst>
              <a:defRPr>
                <a:solidFill>
                  <a:schemeClr val="tx1"/>
                </a:solidFill>
                <a:latin typeface="Verdana" panose="020B0604030504040204" pitchFamily="34" charset="0"/>
                <a:ea typeface="MS PGothic" pitchFamily="34" charset="-128"/>
              </a:defRPr>
            </a:lvl2pPr>
            <a:lvl3pPr marL="1143000" indent="-228600">
              <a:tabLst>
                <a:tab pos="1874838" algn="l"/>
              </a:tabLst>
              <a:defRPr>
                <a:solidFill>
                  <a:schemeClr val="tx1"/>
                </a:solidFill>
                <a:latin typeface="Verdana" panose="020B0604030504040204" pitchFamily="34" charset="0"/>
                <a:ea typeface="MS PGothic" pitchFamily="34" charset="-128"/>
              </a:defRPr>
            </a:lvl3pPr>
            <a:lvl4pPr marL="1600200" indent="-228600">
              <a:tabLst>
                <a:tab pos="1874838" algn="l"/>
              </a:tabLst>
              <a:defRPr>
                <a:solidFill>
                  <a:schemeClr val="tx1"/>
                </a:solidFill>
                <a:latin typeface="Verdana" panose="020B0604030504040204" pitchFamily="34" charset="0"/>
                <a:ea typeface="MS PGothic" pitchFamily="34" charset="-128"/>
              </a:defRPr>
            </a:lvl4pPr>
            <a:lvl5pPr marL="2057400" indent="-228600">
              <a:tabLst>
                <a:tab pos="1874838" algn="l"/>
              </a:tabLst>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tabLst>
                <a:tab pos="1874838" algn="l"/>
              </a:tabLs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tabLst>
                <a:tab pos="1874838" algn="l"/>
              </a:tabLs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tabLst>
                <a:tab pos="1874838" algn="l"/>
              </a:tabLs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tabLst>
                <a:tab pos="1874838" algn="l"/>
              </a:tabLst>
              <a:defRPr>
                <a:solidFill>
                  <a:schemeClr val="tx1"/>
                </a:solidFill>
                <a:latin typeface="Verdana" panose="020B0604030504040204" pitchFamily="34" charset="0"/>
                <a:ea typeface="MS PGothic" pitchFamily="34" charset="-128"/>
              </a:defRPr>
            </a:lvl9pPr>
          </a:lstStyle>
          <a:p>
            <a:pPr>
              <a:lnSpc>
                <a:spcPct val="90000"/>
              </a:lnSpc>
              <a:spcBef>
                <a:spcPct val="35000"/>
              </a:spcBef>
              <a:buClr>
                <a:srgbClr val="993300"/>
              </a:buClr>
              <a:buSzPct val="90000"/>
              <a:buFont typeface="Wingdings" panose="05000000000000000000" pitchFamily="2" charset="2"/>
              <a:buChar char="q"/>
            </a:pPr>
            <a:r>
              <a:rPr kumimoji="1" lang="en-US" altLang="en-US" sz="800" dirty="0">
                <a:latin typeface="Helvetica" panose="020B0604020202020204" pitchFamily="34" charset="0"/>
              </a:rPr>
              <a:t> </a:t>
            </a:r>
          </a:p>
          <a:p>
            <a:pPr>
              <a:lnSpc>
                <a:spcPct val="90000"/>
              </a:lnSpc>
              <a:spcBef>
                <a:spcPct val="35000"/>
              </a:spcBef>
              <a:buClr>
                <a:srgbClr val="993300"/>
              </a:buClr>
              <a:buSzPct val="90000"/>
              <a:buFont typeface="Wingdings" panose="05000000000000000000" pitchFamily="2" charset="2"/>
              <a:buChar char="q"/>
            </a:pPr>
            <a:r>
              <a:rPr kumimoji="1" lang="en-US" altLang="en-US" dirty="0">
                <a:latin typeface="Helvetica" panose="020B0604020202020204" pitchFamily="34" charset="0"/>
              </a:rPr>
              <a:t>Linked list (free list)</a:t>
            </a:r>
          </a:p>
          <a:p>
            <a:pPr lvl="1">
              <a:lnSpc>
                <a:spcPct val="90000"/>
              </a:lnSpc>
              <a:spcBef>
                <a:spcPct val="35000"/>
              </a:spcBef>
              <a:buClr>
                <a:srgbClr val="CC6600"/>
              </a:buClr>
              <a:buSzPct val="80000"/>
              <a:buFont typeface="Wingdings" panose="05000000000000000000" pitchFamily="2" charset="2"/>
              <a:buChar char="q"/>
            </a:pPr>
            <a:r>
              <a:rPr kumimoji="1" lang="en-US" altLang="en-US" dirty="0">
                <a:latin typeface="Helvetica" panose="020B0604020202020204" pitchFamily="34" charset="0"/>
              </a:rPr>
              <a:t>Pointer to first free block is kept at special location on the disk and cached into main memory</a:t>
            </a:r>
          </a:p>
          <a:p>
            <a:pPr lvl="1">
              <a:lnSpc>
                <a:spcPct val="90000"/>
              </a:lnSpc>
              <a:spcBef>
                <a:spcPct val="35000"/>
              </a:spcBef>
              <a:buClr>
                <a:srgbClr val="CC6600"/>
              </a:buClr>
              <a:buSzPct val="80000"/>
              <a:buFont typeface="Wingdings" panose="05000000000000000000" pitchFamily="2" charset="2"/>
              <a:buChar char="q"/>
            </a:pPr>
            <a:r>
              <a:rPr kumimoji="1" lang="en-US" altLang="en-US" dirty="0">
                <a:latin typeface="Helvetica" panose="020B0604020202020204" pitchFamily="34" charset="0"/>
              </a:rPr>
              <a:t>Cannot get contiguous space easily</a:t>
            </a:r>
          </a:p>
          <a:p>
            <a:pPr lvl="1">
              <a:lnSpc>
                <a:spcPct val="90000"/>
              </a:lnSpc>
              <a:spcBef>
                <a:spcPct val="35000"/>
              </a:spcBef>
              <a:buClr>
                <a:srgbClr val="CC6600"/>
              </a:buClr>
              <a:buSzPct val="80000"/>
              <a:buFont typeface="Wingdings" panose="05000000000000000000" pitchFamily="2" charset="2"/>
              <a:buChar char="q"/>
            </a:pPr>
            <a:r>
              <a:rPr kumimoji="1" lang="en-US" altLang="en-US" dirty="0">
                <a:latin typeface="Helvetica" panose="020B0604020202020204" pitchFamily="34" charset="0"/>
              </a:rPr>
              <a:t>No waste of space</a:t>
            </a:r>
          </a:p>
          <a:p>
            <a:pPr lvl="1">
              <a:lnSpc>
                <a:spcPct val="90000"/>
              </a:lnSpc>
              <a:spcBef>
                <a:spcPct val="35000"/>
              </a:spcBef>
              <a:buClr>
                <a:srgbClr val="CC6600"/>
              </a:buClr>
              <a:buSzPct val="80000"/>
              <a:buFont typeface="Wingdings" panose="05000000000000000000" pitchFamily="2" charset="2"/>
              <a:buChar char="q"/>
            </a:pPr>
            <a:r>
              <a:rPr kumimoji="1" lang="en-US" altLang="en-US" dirty="0">
                <a:latin typeface="Helvetica" panose="020B0604020202020204" pitchFamily="34" charset="0"/>
              </a:rPr>
              <a:t>No need to traverse the entire list (if # free blocks recorded)</a:t>
            </a:r>
          </a:p>
          <a:p>
            <a:pPr lvl="1">
              <a:lnSpc>
                <a:spcPct val="90000"/>
              </a:lnSpc>
              <a:spcBef>
                <a:spcPct val="35000"/>
              </a:spcBef>
              <a:buClr>
                <a:srgbClr val="CC6600"/>
              </a:buClr>
              <a:buSzPct val="80000"/>
              <a:buFont typeface="Monotype Sorts" pitchFamily="-84" charset="2"/>
              <a:buChar char="l"/>
            </a:pPr>
            <a:endParaRPr kumimoji="1" lang="en-US" altLang="en-US" sz="800" dirty="0">
              <a:latin typeface="Helvetica"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1"/>
          <p:cNvSpPr>
            <a:spLocks noGrp="1"/>
          </p:cNvSpPr>
          <p:nvPr>
            <p:ph type="title"/>
          </p:nvPr>
        </p:nvSpPr>
        <p:spPr>
          <a:xfrm>
            <a:off x="946150" y="182563"/>
            <a:ext cx="8229600" cy="576262"/>
          </a:xfrm>
        </p:spPr>
        <p:txBody>
          <a:bodyPr/>
          <a:lstStyle/>
          <a:p>
            <a:r>
              <a:rPr lang="en-US" altLang="en-US"/>
              <a:t>Free-Space Management (Cont.)</a:t>
            </a:r>
          </a:p>
        </p:txBody>
      </p:sp>
      <p:sp>
        <p:nvSpPr>
          <p:cNvPr id="40963" name="Content Placeholder 2"/>
          <p:cNvSpPr>
            <a:spLocks noGrp="1"/>
          </p:cNvSpPr>
          <p:nvPr>
            <p:ph idx="1"/>
          </p:nvPr>
        </p:nvSpPr>
        <p:spPr>
          <a:xfrm>
            <a:off x="806450" y="1233488"/>
            <a:ext cx="7423150" cy="4530725"/>
          </a:xfrm>
        </p:spPr>
        <p:txBody>
          <a:bodyPr/>
          <a:lstStyle/>
          <a:p>
            <a:pPr>
              <a:lnSpc>
                <a:spcPct val="90000"/>
              </a:lnSpc>
              <a:tabLst>
                <a:tab pos="1311275" algn="l"/>
              </a:tabLst>
            </a:pPr>
            <a:r>
              <a:rPr lang="en-US" altLang="en-US" dirty="0"/>
              <a:t>Grouping </a:t>
            </a:r>
          </a:p>
          <a:p>
            <a:pPr lvl="1">
              <a:lnSpc>
                <a:spcPct val="90000"/>
              </a:lnSpc>
              <a:tabLst>
                <a:tab pos="1311275" algn="l"/>
              </a:tabLst>
            </a:pPr>
            <a:r>
              <a:rPr lang="en-US" altLang="en-US" dirty="0"/>
              <a:t>Modify linked list to store address of next </a:t>
            </a:r>
            <a:r>
              <a:rPr lang="en-US" altLang="en-US" i="1" dirty="0"/>
              <a:t>n-1</a:t>
            </a:r>
            <a:r>
              <a:rPr lang="en-US" altLang="en-US" dirty="0"/>
              <a:t> free blocks in first free block, plus a pointer to next block that contains free-block-pointers (like this one)</a:t>
            </a:r>
          </a:p>
          <a:p>
            <a:pPr lvl="1">
              <a:lnSpc>
                <a:spcPct val="90000"/>
              </a:lnSpc>
              <a:tabLst>
                <a:tab pos="1311275" algn="l"/>
              </a:tabLst>
            </a:pPr>
            <a:r>
              <a:rPr lang="en-US" altLang="en-US" dirty="0"/>
              <a:t>This makes it easy and quick to find addresses of a large number of free blocks.</a:t>
            </a:r>
          </a:p>
          <a:p>
            <a:pPr>
              <a:lnSpc>
                <a:spcPct val="90000"/>
              </a:lnSpc>
              <a:tabLst>
                <a:tab pos="1311275" algn="l"/>
              </a:tabLst>
            </a:pPr>
            <a:endParaRPr lang="en-US" altLang="en-US" sz="800" dirty="0"/>
          </a:p>
          <a:p>
            <a:pPr>
              <a:lnSpc>
                <a:spcPct val="90000"/>
              </a:lnSpc>
              <a:tabLst>
                <a:tab pos="1311275" algn="l"/>
              </a:tabLst>
            </a:pPr>
            <a:r>
              <a:rPr lang="en-US" altLang="en-US" dirty="0"/>
              <a:t>Counting</a:t>
            </a:r>
          </a:p>
          <a:p>
            <a:pPr lvl="1">
              <a:lnSpc>
                <a:spcPct val="90000"/>
              </a:lnSpc>
              <a:tabLst>
                <a:tab pos="1311275" algn="l"/>
              </a:tabLst>
            </a:pPr>
            <a:r>
              <a:rPr lang="en-US" altLang="en-US" dirty="0"/>
              <a:t>Because space is frequently contiguously used and freed,  with contiguous-allocation allocation, extents, or clustering</a:t>
            </a:r>
          </a:p>
          <a:p>
            <a:pPr lvl="2">
              <a:lnSpc>
                <a:spcPct val="90000"/>
              </a:lnSpc>
              <a:tabLst>
                <a:tab pos="1311275" algn="l"/>
              </a:tabLst>
            </a:pPr>
            <a:r>
              <a:rPr lang="en-US" altLang="en-US" dirty="0"/>
              <a:t>Keep address of first free block and with it, a count of following free blocks</a:t>
            </a:r>
          </a:p>
          <a:p>
            <a:pPr lvl="2">
              <a:lnSpc>
                <a:spcPct val="90000"/>
              </a:lnSpc>
              <a:tabLst>
                <a:tab pos="1311275" algn="l"/>
              </a:tabLst>
            </a:pPr>
            <a:r>
              <a:rPr lang="en-US" altLang="en-US" dirty="0"/>
              <a:t>Free space list then has entries containing addresses and counts</a:t>
            </a:r>
          </a:p>
          <a:p>
            <a:pPr lvl="2">
              <a:lnSpc>
                <a:spcPct val="90000"/>
              </a:lnSpc>
              <a:tabLst>
                <a:tab pos="1311275" algn="l"/>
              </a:tabLst>
            </a:pPr>
            <a:r>
              <a:rPr lang="en-US" altLang="en-US" dirty="0"/>
              <a:t>Balanced tree would be used rather linked list for efficient lookup, insertion, and deletion.</a:t>
            </a:r>
          </a:p>
          <a:p>
            <a:pPr lvl="2">
              <a:lnSpc>
                <a:spcPct val="90000"/>
              </a:lnSpc>
              <a:tabLst>
                <a:tab pos="1311275" algn="l"/>
              </a:tabLst>
            </a:pPr>
            <a:endParaRPr lang="en-US" altLang="en-US" dirty="0"/>
          </a:p>
          <a:p>
            <a:pPr>
              <a:tabLst>
                <a:tab pos="1311275" algn="l"/>
              </a:tabLst>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a:spLocks noGrp="1"/>
          </p:cNvSpPr>
          <p:nvPr>
            <p:ph type="title"/>
          </p:nvPr>
        </p:nvSpPr>
        <p:spPr>
          <a:xfrm>
            <a:off x="630238" y="182563"/>
            <a:ext cx="8229600" cy="576262"/>
          </a:xfrm>
        </p:spPr>
        <p:txBody>
          <a:bodyPr/>
          <a:lstStyle/>
          <a:p>
            <a:r>
              <a:rPr lang="en-US" altLang="en-US"/>
              <a:t>Free-Space Management (Cont.)</a:t>
            </a:r>
          </a:p>
        </p:txBody>
      </p:sp>
      <p:sp>
        <p:nvSpPr>
          <p:cNvPr id="41987" name="Content Placeholder 2"/>
          <p:cNvSpPr>
            <a:spLocks noGrp="1"/>
          </p:cNvSpPr>
          <p:nvPr>
            <p:ph idx="1"/>
          </p:nvPr>
        </p:nvSpPr>
        <p:spPr>
          <a:xfrm>
            <a:off x="838200" y="1108075"/>
            <a:ext cx="7896225" cy="5040313"/>
          </a:xfrm>
        </p:spPr>
        <p:txBody>
          <a:bodyPr/>
          <a:lstStyle/>
          <a:p>
            <a:pPr>
              <a:lnSpc>
                <a:spcPct val="90000"/>
              </a:lnSpc>
              <a:tabLst>
                <a:tab pos="1311275" algn="l"/>
              </a:tabLst>
            </a:pPr>
            <a:r>
              <a:rPr lang="en-US" altLang="en-US"/>
              <a:t>Space Maps</a:t>
            </a:r>
          </a:p>
          <a:p>
            <a:pPr lvl="1">
              <a:lnSpc>
                <a:spcPct val="90000"/>
              </a:lnSpc>
              <a:tabLst>
                <a:tab pos="1311275" algn="l"/>
              </a:tabLst>
            </a:pPr>
            <a:r>
              <a:rPr lang="en-US" altLang="en-US"/>
              <a:t>Used in </a:t>
            </a:r>
            <a:r>
              <a:rPr lang="en-US" altLang="en-US" b="1">
                <a:solidFill>
                  <a:srgbClr val="3366FF"/>
                </a:solidFill>
              </a:rPr>
              <a:t>ZFS</a:t>
            </a:r>
          </a:p>
          <a:p>
            <a:pPr lvl="1">
              <a:lnSpc>
                <a:spcPct val="90000"/>
              </a:lnSpc>
              <a:tabLst>
                <a:tab pos="1311275" algn="l"/>
              </a:tabLst>
            </a:pPr>
            <a:r>
              <a:rPr lang="en-US" altLang="en-US"/>
              <a:t>Consider meta-data I/O on very large file systems</a:t>
            </a:r>
          </a:p>
          <a:p>
            <a:pPr lvl="2">
              <a:lnSpc>
                <a:spcPct val="90000"/>
              </a:lnSpc>
              <a:tabLst>
                <a:tab pos="1311275" algn="l"/>
              </a:tabLst>
            </a:pPr>
            <a:r>
              <a:rPr lang="en-US" altLang="en-US"/>
              <a:t>Full data structures like bit maps couldn</a:t>
            </a:r>
            <a:r>
              <a:rPr lang="ja-JP" altLang="en-US"/>
              <a:t>’</a:t>
            </a:r>
            <a:r>
              <a:rPr lang="en-US" altLang="ja-JP"/>
              <a:t>t fit in memory -&gt; thousands of I/Os</a:t>
            </a:r>
          </a:p>
          <a:p>
            <a:pPr lvl="1">
              <a:lnSpc>
                <a:spcPct val="90000"/>
              </a:lnSpc>
              <a:tabLst>
                <a:tab pos="1311275" algn="l"/>
              </a:tabLst>
            </a:pPr>
            <a:r>
              <a:rPr lang="en-US" altLang="en-US"/>
              <a:t>Divides device space into </a:t>
            </a:r>
            <a:r>
              <a:rPr lang="en-US" altLang="en-US" b="1">
                <a:solidFill>
                  <a:srgbClr val="3366FF"/>
                </a:solidFill>
              </a:rPr>
              <a:t>metaslab </a:t>
            </a:r>
            <a:r>
              <a:rPr lang="en-US" altLang="en-US"/>
              <a:t>units and manages metaslabs</a:t>
            </a:r>
          </a:p>
          <a:p>
            <a:pPr lvl="2">
              <a:lnSpc>
                <a:spcPct val="90000"/>
              </a:lnSpc>
              <a:tabLst>
                <a:tab pos="1311275" algn="l"/>
              </a:tabLst>
            </a:pPr>
            <a:r>
              <a:rPr lang="en-US" altLang="en-US"/>
              <a:t>Given volume can contain hundreds of metaslabs</a:t>
            </a:r>
          </a:p>
          <a:p>
            <a:pPr lvl="1">
              <a:lnSpc>
                <a:spcPct val="90000"/>
              </a:lnSpc>
              <a:tabLst>
                <a:tab pos="1311275" algn="l"/>
              </a:tabLst>
            </a:pPr>
            <a:r>
              <a:rPr lang="en-US" altLang="en-US"/>
              <a:t>Each metaslab has associated space map</a:t>
            </a:r>
          </a:p>
          <a:p>
            <a:pPr lvl="2">
              <a:lnSpc>
                <a:spcPct val="90000"/>
              </a:lnSpc>
              <a:tabLst>
                <a:tab pos="1311275" algn="l"/>
              </a:tabLst>
            </a:pPr>
            <a:r>
              <a:rPr lang="en-US" altLang="en-US"/>
              <a:t>Uses counting algorithm</a:t>
            </a:r>
          </a:p>
          <a:p>
            <a:pPr lvl="1">
              <a:lnSpc>
                <a:spcPct val="90000"/>
              </a:lnSpc>
              <a:tabLst>
                <a:tab pos="1311275" algn="l"/>
              </a:tabLst>
            </a:pPr>
            <a:r>
              <a:rPr lang="en-US" altLang="en-US"/>
              <a:t>But records to log file rather than file system</a:t>
            </a:r>
          </a:p>
          <a:p>
            <a:pPr lvl="2">
              <a:lnSpc>
                <a:spcPct val="90000"/>
              </a:lnSpc>
              <a:tabLst>
                <a:tab pos="1311275" algn="l"/>
              </a:tabLst>
            </a:pPr>
            <a:r>
              <a:rPr lang="en-US" altLang="en-US"/>
              <a:t>Log of all block activity, in time order, in counting format</a:t>
            </a:r>
          </a:p>
          <a:p>
            <a:pPr lvl="1">
              <a:lnSpc>
                <a:spcPct val="90000"/>
              </a:lnSpc>
              <a:tabLst>
                <a:tab pos="1311275" algn="l"/>
              </a:tabLst>
            </a:pPr>
            <a:r>
              <a:rPr lang="en-US" altLang="en-US"/>
              <a:t>Metaslab activity -&gt; load space map into memory in balanced-tree structure, indexed  by offset</a:t>
            </a:r>
          </a:p>
          <a:p>
            <a:pPr lvl="2">
              <a:lnSpc>
                <a:spcPct val="90000"/>
              </a:lnSpc>
              <a:tabLst>
                <a:tab pos="1311275" algn="l"/>
              </a:tabLst>
            </a:pPr>
            <a:r>
              <a:rPr lang="en-US" altLang="en-US"/>
              <a:t>Replay log into that structure</a:t>
            </a:r>
          </a:p>
          <a:p>
            <a:pPr lvl="2">
              <a:lnSpc>
                <a:spcPct val="90000"/>
              </a:lnSpc>
              <a:tabLst>
                <a:tab pos="1311275" algn="l"/>
              </a:tabLst>
            </a:pPr>
            <a:r>
              <a:rPr lang="en-US" altLang="en-US"/>
              <a:t>Combine contiguous free blocks into single entry</a:t>
            </a:r>
          </a:p>
          <a:p>
            <a:pPr lvl="2">
              <a:lnSpc>
                <a:spcPct val="90000"/>
              </a:lnSpc>
              <a:tabLst>
                <a:tab pos="1311275" algn="l"/>
              </a:tabLst>
            </a:pPr>
            <a:endParaRPr lang="en-US" altLang="en-US"/>
          </a:p>
          <a:p>
            <a:pPr lvl="1">
              <a:lnSpc>
                <a:spcPct val="90000"/>
              </a:lnSpc>
              <a:tabLst>
                <a:tab pos="1311275" algn="l"/>
              </a:tabLst>
            </a:pPr>
            <a:endParaRPr lang="en-US" altLang="en-US"/>
          </a:p>
          <a:p>
            <a:pPr lvl="2">
              <a:lnSpc>
                <a:spcPct val="90000"/>
              </a:lnSpc>
              <a:tabLst>
                <a:tab pos="1311275" algn="l"/>
              </a:tabLst>
            </a:pPr>
            <a:endParaRPr lang="en-US" altLang="en-US"/>
          </a:p>
          <a:p>
            <a:pPr>
              <a:tabLst>
                <a:tab pos="1311275" algn="l"/>
              </a:tabLst>
            </a:pP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41400" y="166688"/>
            <a:ext cx="7645400" cy="576262"/>
          </a:xfrm>
        </p:spPr>
        <p:txBody>
          <a:bodyPr/>
          <a:lstStyle/>
          <a:p>
            <a:pPr eaLnBrk="1" hangingPunct="1"/>
            <a:r>
              <a:rPr lang="en-US" altLang="en-US"/>
              <a:t>Efficiency and Performance</a:t>
            </a:r>
          </a:p>
        </p:txBody>
      </p:sp>
      <p:sp>
        <p:nvSpPr>
          <p:cNvPr id="43011" name="Rectangle 3"/>
          <p:cNvSpPr>
            <a:spLocks noGrp="1" noChangeArrowheads="1"/>
          </p:cNvSpPr>
          <p:nvPr>
            <p:ph type="body" idx="1"/>
          </p:nvPr>
        </p:nvSpPr>
        <p:spPr>
          <a:xfrm>
            <a:off x="806450" y="1233488"/>
            <a:ext cx="6792913" cy="4530725"/>
          </a:xfrm>
        </p:spPr>
        <p:txBody>
          <a:bodyPr/>
          <a:lstStyle/>
          <a:p>
            <a:r>
              <a:rPr lang="en-US" altLang="en-US"/>
              <a:t>Efficiency dependent on:</a:t>
            </a:r>
          </a:p>
          <a:p>
            <a:pPr lvl="1"/>
            <a:r>
              <a:rPr lang="en-US" altLang="en-US"/>
              <a:t>Disk allocation and directory algorithms</a:t>
            </a:r>
          </a:p>
          <a:p>
            <a:pPr lvl="1"/>
            <a:r>
              <a:rPr lang="en-US" altLang="en-US"/>
              <a:t>Types of data kept in file</a:t>
            </a:r>
            <a:r>
              <a:rPr lang="ja-JP" altLang="en-US"/>
              <a:t>’</a:t>
            </a:r>
            <a:r>
              <a:rPr lang="en-US" altLang="ja-JP"/>
              <a:t>s directory entry</a:t>
            </a:r>
          </a:p>
          <a:p>
            <a:pPr lvl="1"/>
            <a:r>
              <a:rPr lang="en-US" altLang="en-US"/>
              <a:t>Pre-allocation or as-needed allocation of metadata structures</a:t>
            </a:r>
          </a:p>
          <a:p>
            <a:pPr lvl="1"/>
            <a:r>
              <a:rPr lang="en-US" altLang="en-US"/>
              <a:t>Fixed-size or varying-size data structures</a:t>
            </a:r>
            <a:br>
              <a:rPr lang="en-US" altLang="en-US"/>
            </a:b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46188" y="182563"/>
            <a:ext cx="7645400" cy="576262"/>
          </a:xfrm>
        </p:spPr>
        <p:txBody>
          <a:bodyPr/>
          <a:lstStyle/>
          <a:p>
            <a:pPr eaLnBrk="1" hangingPunct="1"/>
            <a:r>
              <a:rPr lang="en-US" altLang="en-US"/>
              <a:t>Efficiency and Performance (Cont.)</a:t>
            </a:r>
          </a:p>
        </p:txBody>
      </p:sp>
      <p:sp>
        <p:nvSpPr>
          <p:cNvPr id="44035" name="Rectangle 3"/>
          <p:cNvSpPr>
            <a:spLocks noGrp="1" noChangeArrowheads="1"/>
          </p:cNvSpPr>
          <p:nvPr>
            <p:ph type="body" idx="1"/>
          </p:nvPr>
        </p:nvSpPr>
        <p:spPr>
          <a:xfrm>
            <a:off x="806450" y="808038"/>
            <a:ext cx="7359650" cy="4530725"/>
          </a:xfrm>
        </p:spPr>
        <p:txBody>
          <a:bodyPr/>
          <a:lstStyle/>
          <a:p>
            <a:pPr lvl="1"/>
            <a:endParaRPr lang="en-US" altLang="en-US"/>
          </a:p>
          <a:p>
            <a:r>
              <a:rPr lang="en-US" altLang="en-US"/>
              <a:t>Performance</a:t>
            </a:r>
          </a:p>
          <a:p>
            <a:pPr lvl="1"/>
            <a:r>
              <a:rPr lang="en-US" altLang="en-US"/>
              <a:t>Keeping data and metadata close together</a:t>
            </a:r>
          </a:p>
          <a:p>
            <a:pPr lvl="1"/>
            <a:r>
              <a:rPr lang="en-US" altLang="en-US" b="1">
                <a:solidFill>
                  <a:srgbClr val="3366FF"/>
                </a:solidFill>
              </a:rPr>
              <a:t>Buffer cache </a:t>
            </a:r>
            <a:r>
              <a:rPr lang="en-US" altLang="en-US"/>
              <a:t>– separate section of main memory for frequently used blocks</a:t>
            </a:r>
          </a:p>
          <a:p>
            <a:pPr lvl="1"/>
            <a:r>
              <a:rPr lang="en-US" altLang="en-US" b="1">
                <a:solidFill>
                  <a:srgbClr val="3366FF"/>
                </a:solidFill>
              </a:rPr>
              <a:t>Synchronous </a:t>
            </a:r>
            <a:r>
              <a:rPr lang="en-US" altLang="en-US"/>
              <a:t>writes sometimes requested by apps or needed by OS</a:t>
            </a:r>
          </a:p>
          <a:p>
            <a:pPr lvl="2"/>
            <a:r>
              <a:rPr lang="en-US" altLang="en-US"/>
              <a:t>No buffering / caching – writes must hit disk before acknowledgement</a:t>
            </a:r>
          </a:p>
          <a:p>
            <a:pPr lvl="2"/>
            <a:r>
              <a:rPr lang="en-US" altLang="en-US" b="1">
                <a:solidFill>
                  <a:srgbClr val="3366FF"/>
                </a:solidFill>
              </a:rPr>
              <a:t>Asynchronous</a:t>
            </a:r>
            <a:r>
              <a:rPr lang="en-US" altLang="en-US"/>
              <a:t> writes more common, buffer-able, faster</a:t>
            </a:r>
          </a:p>
          <a:p>
            <a:pPr lvl="1"/>
            <a:r>
              <a:rPr lang="en-US" altLang="en-US" b="1">
                <a:solidFill>
                  <a:srgbClr val="3366FF"/>
                </a:solidFill>
              </a:rPr>
              <a:t>Free-behind </a:t>
            </a:r>
            <a:r>
              <a:rPr lang="en-US" altLang="en-US"/>
              <a:t>and </a:t>
            </a:r>
            <a:r>
              <a:rPr lang="en-US" altLang="en-US" b="1">
                <a:solidFill>
                  <a:srgbClr val="3366FF"/>
                </a:solidFill>
              </a:rPr>
              <a:t>read-ahead </a:t>
            </a:r>
            <a:r>
              <a:rPr lang="en-US" altLang="en-US"/>
              <a:t>– techniques to optimize sequential access</a:t>
            </a:r>
          </a:p>
          <a:p>
            <a:pPr lvl="1"/>
            <a:r>
              <a:rPr lang="en-US" altLang="en-US"/>
              <a:t>Reads frequently slower than writes</a:t>
            </a:r>
          </a:p>
          <a:p>
            <a:pPr lvl="1">
              <a:buFont typeface="Monotype Sorts" pitchFamily="-84" charset="2"/>
              <a:buNone/>
            </a:pPr>
            <a:r>
              <a:rPr lang="en-US" altLang="en-US"/>
              <a:t/>
            </a:r>
            <a:br>
              <a:rPr lang="en-US" altLang="en-US"/>
            </a:b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82563"/>
            <a:ext cx="8229600" cy="576262"/>
          </a:xfrm>
        </p:spPr>
        <p:txBody>
          <a:bodyPr/>
          <a:lstStyle/>
          <a:p>
            <a:pPr eaLnBrk="1" hangingPunct="1"/>
            <a:r>
              <a:rPr lang="en-US" altLang="en-US"/>
              <a:t>Page Cache</a:t>
            </a:r>
          </a:p>
        </p:txBody>
      </p:sp>
      <p:sp>
        <p:nvSpPr>
          <p:cNvPr id="45059" name="Rectangle 3"/>
          <p:cNvSpPr>
            <a:spLocks noGrp="1" noChangeArrowheads="1"/>
          </p:cNvSpPr>
          <p:nvPr>
            <p:ph type="body" idx="1"/>
          </p:nvPr>
        </p:nvSpPr>
        <p:spPr>
          <a:xfrm>
            <a:off x="885825" y="1233488"/>
            <a:ext cx="7675563" cy="4530725"/>
          </a:xfrm>
        </p:spPr>
        <p:txBody>
          <a:bodyPr/>
          <a:lstStyle/>
          <a:p>
            <a:r>
              <a:rPr lang="en-US" altLang="en-US"/>
              <a:t>A </a:t>
            </a:r>
            <a:r>
              <a:rPr lang="en-US" altLang="en-US" b="1">
                <a:solidFill>
                  <a:srgbClr val="3366FF"/>
                </a:solidFill>
              </a:rPr>
              <a:t>page cache</a:t>
            </a:r>
            <a:r>
              <a:rPr lang="en-US" altLang="en-US">
                <a:solidFill>
                  <a:srgbClr val="3366FF"/>
                </a:solidFill>
              </a:rPr>
              <a:t> </a:t>
            </a:r>
            <a:r>
              <a:rPr lang="en-US" altLang="en-US"/>
              <a:t>caches pages rather than disk blocks using virtual memory techniques and addresses</a:t>
            </a:r>
          </a:p>
          <a:p>
            <a:endParaRPr lang="en-US" altLang="en-US"/>
          </a:p>
          <a:p>
            <a:r>
              <a:rPr lang="en-US" altLang="en-US"/>
              <a:t>Memory-mapped I/O uses a page cache</a:t>
            </a:r>
          </a:p>
          <a:p>
            <a:endParaRPr lang="en-US" altLang="en-US"/>
          </a:p>
          <a:p>
            <a:r>
              <a:rPr lang="en-US" altLang="en-US"/>
              <a:t>Routine I/O through the file system uses the buffer (disk) cache</a:t>
            </a:r>
          </a:p>
          <a:p>
            <a:endParaRPr lang="en-US" altLang="en-US"/>
          </a:p>
          <a:p>
            <a:r>
              <a:rPr lang="en-US" altLang="en-US"/>
              <a:t>This leads to the following figure</a:t>
            </a:r>
          </a:p>
          <a:p>
            <a:endParaRPr lang="en-US" altLang="en-US"/>
          </a:p>
          <a:p>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157288" y="214313"/>
            <a:ext cx="7577137" cy="576262"/>
          </a:xfrm>
        </p:spPr>
        <p:txBody>
          <a:bodyPr/>
          <a:lstStyle/>
          <a:p>
            <a:pPr eaLnBrk="1" hangingPunct="1"/>
            <a:r>
              <a:rPr lang="en-US" altLang="en-US"/>
              <a:t>I/O Without a Unified Buffer Cache</a:t>
            </a:r>
            <a:endParaRPr lang="en-US" altLang="en-US" sz="2400"/>
          </a:p>
        </p:txBody>
      </p:sp>
      <p:pic>
        <p:nvPicPr>
          <p:cNvPr id="460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75" y="1219200"/>
            <a:ext cx="4935538"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76300" y="214313"/>
            <a:ext cx="7810500" cy="576262"/>
          </a:xfrm>
        </p:spPr>
        <p:txBody>
          <a:bodyPr/>
          <a:lstStyle/>
          <a:p>
            <a:pPr eaLnBrk="1" hangingPunct="1"/>
            <a:r>
              <a:rPr lang="en-US" altLang="en-US"/>
              <a:t>Unified Buffer Cache</a:t>
            </a:r>
          </a:p>
        </p:txBody>
      </p:sp>
      <p:sp>
        <p:nvSpPr>
          <p:cNvPr id="47107" name="Rectangle 3"/>
          <p:cNvSpPr>
            <a:spLocks noGrp="1" noChangeArrowheads="1"/>
          </p:cNvSpPr>
          <p:nvPr>
            <p:ph type="body" idx="1"/>
          </p:nvPr>
        </p:nvSpPr>
        <p:spPr>
          <a:xfrm>
            <a:off x="806450" y="1233488"/>
            <a:ext cx="6918325" cy="4530725"/>
          </a:xfrm>
        </p:spPr>
        <p:txBody>
          <a:bodyPr/>
          <a:lstStyle/>
          <a:p>
            <a:r>
              <a:rPr lang="en-US" altLang="en-US"/>
              <a:t>A </a:t>
            </a:r>
            <a:r>
              <a:rPr lang="en-US" altLang="en-US" b="1">
                <a:solidFill>
                  <a:srgbClr val="3366FF"/>
                </a:solidFill>
              </a:rPr>
              <a:t>unified buffer cache </a:t>
            </a:r>
            <a:r>
              <a:rPr lang="en-US" altLang="en-US"/>
              <a:t>uses the same page cache to cache both memory-mapped pages and ordinary file system I/O to avoid </a:t>
            </a:r>
            <a:r>
              <a:rPr lang="en-US" altLang="en-US" b="1">
                <a:solidFill>
                  <a:srgbClr val="3366FF"/>
                </a:solidFill>
              </a:rPr>
              <a:t>double caching</a:t>
            </a:r>
          </a:p>
          <a:p>
            <a:endParaRPr lang="en-US" altLang="en-US" b="1">
              <a:solidFill>
                <a:srgbClr val="3366FF"/>
              </a:solidFill>
            </a:endParaRPr>
          </a:p>
          <a:p>
            <a:pPr marL="341313" lvl="1" indent="-341313">
              <a:buClr>
                <a:srgbClr val="993300"/>
              </a:buClr>
              <a:buSzPct val="90000"/>
              <a:buFont typeface="Monotype Sorts" pitchFamily="-84" charset="2"/>
              <a:buChar char="n"/>
            </a:pPr>
            <a:r>
              <a:rPr lang="en-US" altLang="en-US"/>
              <a:t>But which caches get priority, and what replacement algorithms to use?</a:t>
            </a:r>
          </a:p>
          <a:p>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3925" y="198438"/>
            <a:ext cx="7762875" cy="576262"/>
          </a:xfrm>
        </p:spPr>
        <p:txBody>
          <a:bodyPr/>
          <a:lstStyle/>
          <a:p>
            <a:pPr eaLnBrk="1" hangingPunct="1"/>
            <a:r>
              <a:rPr lang="en-US" altLang="en-US"/>
              <a:t>File-System Structure</a:t>
            </a:r>
          </a:p>
        </p:txBody>
      </p:sp>
      <p:sp>
        <p:nvSpPr>
          <p:cNvPr id="6147" name="Rectangle 3"/>
          <p:cNvSpPr>
            <a:spLocks noGrp="1" noChangeArrowheads="1"/>
          </p:cNvSpPr>
          <p:nvPr>
            <p:ph type="body" idx="1"/>
          </p:nvPr>
        </p:nvSpPr>
        <p:spPr>
          <a:xfrm>
            <a:off x="854075" y="1108075"/>
            <a:ext cx="7312025" cy="4530725"/>
          </a:xfrm>
        </p:spPr>
        <p:txBody>
          <a:bodyPr/>
          <a:lstStyle/>
          <a:p>
            <a:pPr lvl="2">
              <a:buFont typeface="Wingdings" panose="05000000000000000000" pitchFamily="2" charset="2"/>
              <a:buChar char="q"/>
            </a:pPr>
            <a:endParaRPr lang="en-US" altLang="en-US" dirty="0"/>
          </a:p>
          <a:p>
            <a:pPr>
              <a:buFont typeface="Wingdings" panose="05000000000000000000" pitchFamily="2" charset="2"/>
              <a:buChar char="q"/>
            </a:pPr>
            <a:r>
              <a:rPr lang="en-US" altLang="en-US" b="1" dirty="0">
                <a:solidFill>
                  <a:srgbClr val="3366FF"/>
                </a:solidFill>
              </a:rPr>
              <a:t>File control block</a:t>
            </a:r>
            <a:r>
              <a:rPr lang="en-US" altLang="en-US" dirty="0">
                <a:solidFill>
                  <a:srgbClr val="3366FF"/>
                </a:solidFill>
              </a:rPr>
              <a:t> </a:t>
            </a:r>
            <a:r>
              <a:rPr lang="en-US" altLang="en-US" dirty="0"/>
              <a:t>– storage structure consisting of information about a file</a:t>
            </a:r>
            <a:endParaRPr lang="en-US" altLang="en-US" sz="800" dirty="0"/>
          </a:p>
          <a:p>
            <a:pPr>
              <a:buFont typeface="Wingdings" panose="05000000000000000000" pitchFamily="2" charset="2"/>
              <a:buChar char="q"/>
            </a:pPr>
            <a:r>
              <a:rPr lang="en-US" altLang="en-US" b="1" dirty="0">
                <a:solidFill>
                  <a:srgbClr val="3366FF"/>
                </a:solidFill>
              </a:rPr>
              <a:t>Device driver</a:t>
            </a:r>
            <a:r>
              <a:rPr lang="en-US" altLang="en-US" dirty="0">
                <a:solidFill>
                  <a:srgbClr val="3366FF"/>
                </a:solidFill>
              </a:rPr>
              <a:t> </a:t>
            </a:r>
            <a:r>
              <a:rPr lang="en-US" altLang="en-US" dirty="0"/>
              <a:t>controls the physical device </a:t>
            </a:r>
          </a:p>
          <a:p>
            <a:pPr>
              <a:buFont typeface="Wingdings" panose="05000000000000000000" pitchFamily="2" charset="2"/>
              <a:buChar char="q"/>
            </a:pPr>
            <a:r>
              <a:rPr lang="en-US" altLang="en-US" dirty="0"/>
              <a:t>File system organized into layers</a:t>
            </a:r>
          </a:p>
          <a:p>
            <a:pPr>
              <a:buFont typeface="Wingdings" panose="05000000000000000000" pitchFamily="2" charset="2"/>
              <a:buChar char="q"/>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12825" y="277813"/>
            <a:ext cx="7673975" cy="576262"/>
          </a:xfrm>
        </p:spPr>
        <p:txBody>
          <a:bodyPr/>
          <a:lstStyle/>
          <a:p>
            <a:pPr eaLnBrk="1" hangingPunct="1"/>
            <a:r>
              <a:rPr lang="en-US" altLang="en-US"/>
              <a:t>I/O Using a Unified Buffer Cache</a:t>
            </a:r>
            <a:endParaRPr lang="en-US" altLang="en-US" sz="2400"/>
          </a:p>
        </p:txBody>
      </p:sp>
      <p:pic>
        <p:nvPicPr>
          <p:cNvPr id="481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1227138"/>
            <a:ext cx="5591175"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98438"/>
            <a:ext cx="8229600" cy="576262"/>
          </a:xfrm>
        </p:spPr>
        <p:txBody>
          <a:bodyPr/>
          <a:lstStyle/>
          <a:p>
            <a:pPr eaLnBrk="1" hangingPunct="1"/>
            <a:r>
              <a:rPr lang="en-US" altLang="en-US"/>
              <a:t>Recovery</a:t>
            </a:r>
          </a:p>
        </p:txBody>
      </p:sp>
      <p:sp>
        <p:nvSpPr>
          <p:cNvPr id="49155" name="Rectangle 3"/>
          <p:cNvSpPr>
            <a:spLocks noGrp="1" noChangeArrowheads="1"/>
          </p:cNvSpPr>
          <p:nvPr>
            <p:ph type="body" idx="1"/>
          </p:nvPr>
        </p:nvSpPr>
        <p:spPr>
          <a:xfrm>
            <a:off x="806450" y="1233488"/>
            <a:ext cx="7077075" cy="4530725"/>
          </a:xfrm>
        </p:spPr>
        <p:txBody>
          <a:bodyPr/>
          <a:lstStyle/>
          <a:p>
            <a:r>
              <a:rPr lang="en-US" altLang="en-US" b="1">
                <a:solidFill>
                  <a:srgbClr val="3366FF"/>
                </a:solidFill>
              </a:rPr>
              <a:t>Consistency checking</a:t>
            </a:r>
            <a:r>
              <a:rPr lang="en-US" altLang="en-US">
                <a:solidFill>
                  <a:srgbClr val="3366FF"/>
                </a:solidFill>
              </a:rPr>
              <a:t> </a:t>
            </a:r>
            <a:r>
              <a:rPr lang="en-US" altLang="en-US"/>
              <a:t>– compares data in directory structure with data blocks on disk, and tries to fix inconsistencies</a:t>
            </a:r>
          </a:p>
          <a:p>
            <a:pPr lvl="1"/>
            <a:r>
              <a:rPr lang="en-US" altLang="en-US"/>
              <a:t>Can be slow and sometimes fails</a:t>
            </a:r>
            <a:br>
              <a:rPr lang="en-US" altLang="en-US"/>
            </a:br>
            <a:endParaRPr lang="en-US" altLang="en-US"/>
          </a:p>
          <a:p>
            <a:r>
              <a:rPr lang="en-US" altLang="en-US"/>
              <a:t>Use system programs to </a:t>
            </a:r>
            <a:r>
              <a:rPr lang="en-US" altLang="en-US" b="1">
                <a:solidFill>
                  <a:srgbClr val="3366FF"/>
                </a:solidFill>
              </a:rPr>
              <a:t>back up</a:t>
            </a:r>
            <a:r>
              <a:rPr lang="en-US" altLang="en-US">
                <a:solidFill>
                  <a:srgbClr val="3366FF"/>
                </a:solidFill>
              </a:rPr>
              <a:t> </a:t>
            </a:r>
            <a:r>
              <a:rPr lang="en-US" altLang="en-US"/>
              <a:t>data from disk to another storage device (magnetic tape, other magnetic disk, optical)</a:t>
            </a:r>
            <a:br>
              <a:rPr lang="en-US" altLang="en-US"/>
            </a:br>
            <a:endParaRPr lang="en-US" altLang="en-US"/>
          </a:p>
          <a:p>
            <a:r>
              <a:rPr lang="en-US" altLang="en-US"/>
              <a:t>Recover lost file or disk by </a:t>
            </a:r>
            <a:r>
              <a:rPr lang="en-US" altLang="en-US" b="1">
                <a:solidFill>
                  <a:srgbClr val="3366FF"/>
                </a:solidFill>
              </a:rPr>
              <a:t>restoring</a:t>
            </a:r>
            <a:r>
              <a:rPr lang="en-US" altLang="en-US">
                <a:solidFill>
                  <a:srgbClr val="3366FF"/>
                </a:solidFill>
              </a:rPr>
              <a:t> </a:t>
            </a:r>
            <a:r>
              <a:rPr lang="en-US" altLang="en-US"/>
              <a:t>data from backup</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177925" y="230188"/>
            <a:ext cx="7508875" cy="576262"/>
          </a:xfrm>
        </p:spPr>
        <p:txBody>
          <a:bodyPr/>
          <a:lstStyle/>
          <a:p>
            <a:pPr eaLnBrk="1" hangingPunct="1"/>
            <a:r>
              <a:rPr lang="en-US" altLang="en-US"/>
              <a:t>Log Structured File Systems</a:t>
            </a:r>
          </a:p>
        </p:txBody>
      </p:sp>
      <p:sp>
        <p:nvSpPr>
          <p:cNvPr id="50179" name="Rectangle 3"/>
          <p:cNvSpPr>
            <a:spLocks noGrp="1" noChangeArrowheads="1"/>
          </p:cNvSpPr>
          <p:nvPr>
            <p:ph type="body" idx="1"/>
          </p:nvPr>
        </p:nvSpPr>
        <p:spPr>
          <a:xfrm>
            <a:off x="857250" y="1058863"/>
            <a:ext cx="7356475" cy="5310187"/>
          </a:xfrm>
        </p:spPr>
        <p:txBody>
          <a:bodyPr/>
          <a:lstStyle/>
          <a:p>
            <a:r>
              <a:rPr lang="en-US" altLang="en-US" b="1">
                <a:solidFill>
                  <a:srgbClr val="3366FF"/>
                </a:solidFill>
              </a:rPr>
              <a:t>Log structured</a:t>
            </a:r>
            <a:r>
              <a:rPr lang="en-US" altLang="en-US">
                <a:solidFill>
                  <a:srgbClr val="3366FF"/>
                </a:solidFill>
              </a:rPr>
              <a:t> </a:t>
            </a:r>
            <a:r>
              <a:rPr lang="en-US" altLang="en-US"/>
              <a:t>(or </a:t>
            </a:r>
            <a:r>
              <a:rPr lang="en-US" altLang="en-US" b="1">
                <a:solidFill>
                  <a:srgbClr val="3366FF"/>
                </a:solidFill>
              </a:rPr>
              <a:t>journaling</a:t>
            </a:r>
            <a:r>
              <a:rPr lang="en-US" altLang="en-US"/>
              <a:t>) file systems record each metadata update to the file system as a </a:t>
            </a:r>
            <a:r>
              <a:rPr lang="en-US" altLang="en-US" b="1">
                <a:solidFill>
                  <a:srgbClr val="3366FF"/>
                </a:solidFill>
              </a:rPr>
              <a:t>transaction</a:t>
            </a:r>
            <a:endParaRPr lang="en-US" altLang="en-US" sz="800"/>
          </a:p>
          <a:p>
            <a:r>
              <a:rPr lang="en-US" altLang="en-US"/>
              <a:t>All transactions are written to a log</a:t>
            </a:r>
          </a:p>
          <a:p>
            <a:pPr lvl="1"/>
            <a:r>
              <a:rPr lang="en-US" altLang="en-US"/>
              <a:t> A transaction is considered committed once it is written to the log (sequentially)</a:t>
            </a:r>
          </a:p>
          <a:p>
            <a:pPr lvl="1"/>
            <a:r>
              <a:rPr lang="en-US" altLang="en-US"/>
              <a:t>Sometimes to a separate device or section of disk</a:t>
            </a:r>
          </a:p>
          <a:p>
            <a:pPr lvl="1"/>
            <a:r>
              <a:rPr lang="en-US" altLang="en-US"/>
              <a:t>However, the file system may not yet be updated</a:t>
            </a:r>
            <a:endParaRPr lang="en-US" altLang="en-US" sz="800"/>
          </a:p>
          <a:p>
            <a:r>
              <a:rPr lang="en-US" altLang="en-US"/>
              <a:t>The transactions in the log are asynchronously written to the file system structures</a:t>
            </a:r>
          </a:p>
          <a:p>
            <a:pPr lvl="1"/>
            <a:r>
              <a:rPr lang="en-US" altLang="en-US"/>
              <a:t> When the file system structures are modified, the transaction is removed from the log</a:t>
            </a:r>
            <a:endParaRPr lang="en-US" altLang="en-US" sz="800"/>
          </a:p>
          <a:p>
            <a:r>
              <a:rPr lang="en-US" altLang="en-US"/>
              <a:t>If the file system crashes, all remaining transactions in the log must still be performed</a:t>
            </a:r>
          </a:p>
          <a:p>
            <a:r>
              <a:rPr lang="en-US" altLang="en-US"/>
              <a:t>Faster recovery from crash, removes chance of inconsistency of metadata</a:t>
            </a:r>
          </a:p>
          <a:p>
            <a:endParaRPr lang="en-US" altLang="en-US"/>
          </a:p>
          <a:p>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358900" y="198438"/>
            <a:ext cx="7800975" cy="576262"/>
          </a:xfrm>
        </p:spPr>
        <p:txBody>
          <a:bodyPr/>
          <a:lstStyle/>
          <a:p>
            <a:pPr eaLnBrk="1" hangingPunct="1"/>
            <a:r>
              <a:rPr lang="en-US" altLang="en-US"/>
              <a:t>The Sun Network File System (NFS)</a:t>
            </a:r>
          </a:p>
        </p:txBody>
      </p:sp>
      <p:sp>
        <p:nvSpPr>
          <p:cNvPr id="51203" name="Rectangle 3"/>
          <p:cNvSpPr>
            <a:spLocks noGrp="1" noChangeArrowheads="1"/>
          </p:cNvSpPr>
          <p:nvPr>
            <p:ph type="body" idx="1"/>
          </p:nvPr>
        </p:nvSpPr>
        <p:spPr>
          <a:xfrm>
            <a:off x="806450" y="1233488"/>
            <a:ext cx="6777038" cy="4530725"/>
          </a:xfrm>
        </p:spPr>
        <p:txBody>
          <a:bodyPr/>
          <a:lstStyle/>
          <a:p>
            <a:r>
              <a:rPr lang="en-US" altLang="en-US"/>
              <a:t>An implementation and a specification of a software system for accessing remote files across LANs (or WANs)</a:t>
            </a:r>
            <a:br>
              <a:rPr lang="en-US" altLang="en-US"/>
            </a:br>
            <a:endParaRPr lang="en-US" altLang="en-US"/>
          </a:p>
          <a:p>
            <a:r>
              <a:rPr lang="en-US" altLang="en-US"/>
              <a:t>The implementation is part of the Solaris and SunOS operating systems running on Sun workstations using an unreliable datagram protocol (UDP/IP protocol and Ethernet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95350" y="214313"/>
            <a:ext cx="7791450" cy="576262"/>
          </a:xfrm>
        </p:spPr>
        <p:txBody>
          <a:bodyPr/>
          <a:lstStyle/>
          <a:p>
            <a:pPr eaLnBrk="1" hangingPunct="1"/>
            <a:r>
              <a:rPr lang="en-US" altLang="en-US"/>
              <a:t>NFS (Cont.)</a:t>
            </a:r>
          </a:p>
        </p:txBody>
      </p:sp>
      <p:sp>
        <p:nvSpPr>
          <p:cNvPr id="52227" name="Rectangle 3"/>
          <p:cNvSpPr>
            <a:spLocks noGrp="1" noChangeArrowheads="1"/>
          </p:cNvSpPr>
          <p:nvPr>
            <p:ph type="body" idx="1"/>
          </p:nvPr>
        </p:nvSpPr>
        <p:spPr>
          <a:xfrm>
            <a:off x="806450" y="1233488"/>
            <a:ext cx="7685088" cy="4530725"/>
          </a:xfrm>
        </p:spPr>
        <p:txBody>
          <a:bodyPr/>
          <a:lstStyle/>
          <a:p>
            <a:pPr>
              <a:lnSpc>
                <a:spcPct val="90000"/>
              </a:lnSpc>
            </a:pPr>
            <a:r>
              <a:rPr lang="en-US" altLang="en-US"/>
              <a:t>Interconnected workstations viewed as a set of independent machines with independent file systems, which allows sharing among these file systems in a transparent manner</a:t>
            </a:r>
          </a:p>
          <a:p>
            <a:pPr lvl="1">
              <a:lnSpc>
                <a:spcPct val="90000"/>
              </a:lnSpc>
            </a:pPr>
            <a:r>
              <a:rPr lang="en-US" altLang="en-US"/>
              <a:t>A remote directory is mounted over a local file system directory</a:t>
            </a:r>
          </a:p>
          <a:p>
            <a:pPr lvl="2">
              <a:lnSpc>
                <a:spcPct val="90000"/>
              </a:lnSpc>
            </a:pPr>
            <a:r>
              <a:rPr lang="en-US" altLang="en-US"/>
              <a:t>The mounted directory looks like an integral subtree of the local file system, replacing the subtree descending from the local directory</a:t>
            </a:r>
          </a:p>
          <a:p>
            <a:pPr lvl="1">
              <a:lnSpc>
                <a:spcPct val="90000"/>
              </a:lnSpc>
            </a:pPr>
            <a:r>
              <a:rPr lang="en-US" altLang="en-US"/>
              <a:t>Specification of the remote directory for the mount operation is nontransparent; the host name of the remote directory has to be provided</a:t>
            </a:r>
          </a:p>
          <a:p>
            <a:pPr lvl="2">
              <a:lnSpc>
                <a:spcPct val="90000"/>
              </a:lnSpc>
            </a:pPr>
            <a:r>
              <a:rPr lang="en-US" altLang="en-US"/>
              <a:t>Files in the remote directory can then be accessed in a transparent manner</a:t>
            </a:r>
          </a:p>
          <a:p>
            <a:pPr lvl="1">
              <a:lnSpc>
                <a:spcPct val="90000"/>
              </a:lnSpc>
            </a:pPr>
            <a:r>
              <a:rPr lang="en-US" altLang="en-US"/>
              <a:t>Subject to access-rights accreditation, potentially any file system (or directory within a file system), can be mounted remotely on top of any local directory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182563"/>
            <a:ext cx="8229600" cy="576262"/>
          </a:xfrm>
        </p:spPr>
        <p:txBody>
          <a:bodyPr/>
          <a:lstStyle/>
          <a:p>
            <a:pPr eaLnBrk="1" hangingPunct="1"/>
            <a:r>
              <a:rPr lang="en-US" altLang="en-US"/>
              <a:t>NFS (Cont.)</a:t>
            </a:r>
          </a:p>
        </p:txBody>
      </p:sp>
      <p:sp>
        <p:nvSpPr>
          <p:cNvPr id="53251" name="Rectangle 3"/>
          <p:cNvSpPr>
            <a:spLocks noGrp="1" noChangeArrowheads="1"/>
          </p:cNvSpPr>
          <p:nvPr>
            <p:ph type="body" idx="1"/>
          </p:nvPr>
        </p:nvSpPr>
        <p:spPr>
          <a:xfrm>
            <a:off x="806450" y="1233488"/>
            <a:ext cx="7407275" cy="4530725"/>
          </a:xfrm>
        </p:spPr>
        <p:txBody>
          <a:bodyPr/>
          <a:lstStyle/>
          <a:p>
            <a:r>
              <a:rPr lang="en-US" altLang="en-US"/>
              <a:t>NFS is designed to operate in a heterogeneous environment of different machines, operating systems, and network architectures; the NFS specifications independent of these media</a:t>
            </a:r>
          </a:p>
          <a:p>
            <a:pPr>
              <a:buFont typeface="Monotype Sorts" pitchFamily="-84" charset="2"/>
              <a:buNone/>
            </a:pPr>
            <a:endParaRPr lang="en-US" altLang="en-US"/>
          </a:p>
          <a:p>
            <a:r>
              <a:rPr lang="en-US" altLang="en-US"/>
              <a:t>This independence is achieved through the use of RPC primitives built on top of an External Data Representation (XDR) protocol used between two implementation-independent interfaces</a:t>
            </a:r>
            <a:br>
              <a:rPr lang="en-US" altLang="en-US"/>
            </a:br>
            <a:endParaRPr lang="en-US" altLang="en-US"/>
          </a:p>
          <a:p>
            <a:r>
              <a:rPr lang="en-US" altLang="en-US"/>
              <a:t>The NFS specification distinguishes between the services provided by a mount mechanism and the actual remote-file-access services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46150" y="214313"/>
            <a:ext cx="7772400" cy="576262"/>
          </a:xfrm>
        </p:spPr>
        <p:txBody>
          <a:bodyPr/>
          <a:lstStyle/>
          <a:p>
            <a:pPr eaLnBrk="1" hangingPunct="1"/>
            <a:r>
              <a:rPr lang="en-US" altLang="en-US"/>
              <a:t>Three Independent File Systems</a:t>
            </a:r>
            <a:endParaRPr lang="en-US" altLang="en-US" sz="2400"/>
          </a:p>
        </p:txBody>
      </p:sp>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l="768" t="16484" r="795" b="16849"/>
          <a:stretch>
            <a:fillRect/>
          </a:stretch>
        </p:blipFill>
        <p:spPr bwMode="auto">
          <a:xfrm>
            <a:off x="1355725" y="1347788"/>
            <a:ext cx="7077075"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050925" y="166688"/>
            <a:ext cx="7635875" cy="576262"/>
          </a:xfrm>
        </p:spPr>
        <p:txBody>
          <a:bodyPr/>
          <a:lstStyle/>
          <a:p>
            <a:pPr eaLnBrk="1" hangingPunct="1"/>
            <a:r>
              <a:rPr lang="en-US" altLang="en-US"/>
              <a:t>Mounting in NFS </a:t>
            </a:r>
            <a:endParaRPr lang="en-US" altLang="en-US" sz="2400"/>
          </a:p>
        </p:txBody>
      </p:sp>
      <p:sp>
        <p:nvSpPr>
          <p:cNvPr id="55299" name="Text Box 4"/>
          <p:cNvSpPr txBox="1">
            <a:spLocks noChangeArrowheads="1"/>
          </p:cNvSpPr>
          <p:nvPr/>
        </p:nvSpPr>
        <p:spPr bwMode="auto">
          <a:xfrm>
            <a:off x="2798763" y="5310188"/>
            <a:ext cx="102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2000">
                <a:latin typeface="Helvetica" panose="020B0604020202020204" pitchFamily="34" charset="0"/>
              </a:rPr>
              <a:t>Mounts</a:t>
            </a:r>
          </a:p>
        </p:txBody>
      </p:sp>
      <p:sp>
        <p:nvSpPr>
          <p:cNvPr id="55300" name="Text Box 5"/>
          <p:cNvSpPr txBox="1">
            <a:spLocks noChangeArrowheads="1"/>
          </p:cNvSpPr>
          <p:nvPr/>
        </p:nvSpPr>
        <p:spPr bwMode="auto">
          <a:xfrm>
            <a:off x="5311775" y="5294313"/>
            <a:ext cx="2308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itchFamily="34" charset="-128"/>
              </a:defRPr>
            </a:lvl1pPr>
            <a:lvl2pPr marL="742950" indent="-285750">
              <a:defRPr>
                <a:solidFill>
                  <a:schemeClr val="tx1"/>
                </a:solidFill>
                <a:latin typeface="Verdana" panose="020B0604030504040204" pitchFamily="34" charset="0"/>
                <a:ea typeface="MS PGothic" pitchFamily="34" charset="-128"/>
              </a:defRPr>
            </a:lvl2pPr>
            <a:lvl3pPr marL="1143000" indent="-228600">
              <a:defRPr>
                <a:solidFill>
                  <a:schemeClr val="tx1"/>
                </a:solidFill>
                <a:latin typeface="Verdana" panose="020B0604030504040204" pitchFamily="34" charset="0"/>
                <a:ea typeface="MS PGothic" pitchFamily="34" charset="-128"/>
              </a:defRPr>
            </a:lvl3pPr>
            <a:lvl4pPr marL="1600200" indent="-228600">
              <a:defRPr>
                <a:solidFill>
                  <a:schemeClr val="tx1"/>
                </a:solidFill>
                <a:latin typeface="Verdana" panose="020B0604030504040204" pitchFamily="34" charset="0"/>
                <a:ea typeface="MS PGothic" pitchFamily="34" charset="-128"/>
              </a:defRPr>
            </a:lvl4pPr>
            <a:lvl5pPr marL="2057400" indent="-228600">
              <a:defRPr>
                <a:solidFill>
                  <a:schemeClr val="tx1"/>
                </a:solidFill>
                <a:latin typeface="Verdana" panose="020B0604030504040204"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itchFamily="34" charset="-128"/>
              </a:defRPr>
            </a:lvl9pPr>
          </a:lstStyle>
          <a:p>
            <a:pPr algn="ctr">
              <a:spcBef>
                <a:spcPct val="50000"/>
              </a:spcBef>
            </a:pPr>
            <a:r>
              <a:rPr lang="en-US" altLang="en-US" sz="2000">
                <a:latin typeface="Helvetica" panose="020B0604020202020204" pitchFamily="34" charset="0"/>
              </a:rPr>
              <a:t>Cascading mounts</a:t>
            </a:r>
          </a:p>
        </p:txBody>
      </p:sp>
      <p:pic>
        <p:nvPicPr>
          <p:cNvPr id="553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1306513"/>
            <a:ext cx="4886325" cy="373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973138" y="182563"/>
            <a:ext cx="7713662" cy="576262"/>
          </a:xfrm>
        </p:spPr>
        <p:txBody>
          <a:bodyPr/>
          <a:lstStyle/>
          <a:p>
            <a:pPr eaLnBrk="1" hangingPunct="1"/>
            <a:r>
              <a:rPr lang="en-US" altLang="en-US"/>
              <a:t>NFS Mount Protocol</a:t>
            </a:r>
          </a:p>
        </p:txBody>
      </p:sp>
      <p:sp>
        <p:nvSpPr>
          <p:cNvPr id="56323" name="Rectangle 3"/>
          <p:cNvSpPr>
            <a:spLocks noGrp="1" noChangeArrowheads="1"/>
          </p:cNvSpPr>
          <p:nvPr>
            <p:ph type="body" idx="1"/>
          </p:nvPr>
        </p:nvSpPr>
        <p:spPr>
          <a:xfrm>
            <a:off x="841375" y="1090613"/>
            <a:ext cx="7340600" cy="4884737"/>
          </a:xfrm>
        </p:spPr>
        <p:txBody>
          <a:bodyPr/>
          <a:lstStyle/>
          <a:p>
            <a:r>
              <a:rPr lang="en-US" altLang="en-US"/>
              <a:t>Establishes</a:t>
            </a:r>
            <a:r>
              <a:rPr lang="en-US" altLang="en-US" sz="1600"/>
              <a:t> </a:t>
            </a:r>
            <a:r>
              <a:rPr lang="en-US" altLang="en-US"/>
              <a:t>initial logical connection between server and client</a:t>
            </a:r>
          </a:p>
          <a:p>
            <a:r>
              <a:rPr lang="en-US" altLang="en-US"/>
              <a:t>Mount operation includes name of remote directory to be mounted and name of server machine storing it</a:t>
            </a:r>
          </a:p>
          <a:p>
            <a:pPr lvl="1"/>
            <a:r>
              <a:rPr lang="en-US" altLang="en-US"/>
              <a:t>Mount request is mapped to corresponding RPC and forwarded to mount server running on server machine </a:t>
            </a:r>
          </a:p>
          <a:p>
            <a:pPr lvl="1"/>
            <a:r>
              <a:rPr lang="en-US" altLang="en-US"/>
              <a:t>Export list – specifies local file systems that server exports for mounting, along with names of machines that are permitted to mount them </a:t>
            </a:r>
          </a:p>
          <a:p>
            <a:r>
              <a:rPr lang="en-US" altLang="en-US"/>
              <a:t>Following a mount request that conforms to its export list, the server returns a file handle—a key for further accesses</a:t>
            </a:r>
          </a:p>
          <a:p>
            <a:r>
              <a:rPr lang="en-US" altLang="en-US"/>
              <a:t>File handle – a file-system identifier, and an inode number to identify the mounted directory within the exported file system</a:t>
            </a:r>
          </a:p>
          <a:p>
            <a:r>
              <a:rPr lang="en-US" altLang="en-US"/>
              <a:t>The mount operation changes only the user</a:t>
            </a:r>
            <a:r>
              <a:rPr lang="ja-JP" altLang="en-US"/>
              <a:t>’</a:t>
            </a:r>
            <a:r>
              <a:rPr lang="en-US" altLang="ja-JP"/>
              <a:t>s view and does not affect the server side </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14313"/>
            <a:ext cx="8229600" cy="576262"/>
          </a:xfrm>
        </p:spPr>
        <p:txBody>
          <a:bodyPr/>
          <a:lstStyle/>
          <a:p>
            <a:pPr eaLnBrk="1" hangingPunct="1"/>
            <a:r>
              <a:rPr lang="en-US" altLang="en-US"/>
              <a:t>NFS Protocol</a:t>
            </a:r>
          </a:p>
        </p:txBody>
      </p:sp>
      <p:sp>
        <p:nvSpPr>
          <p:cNvPr id="57347" name="Rectangle 3"/>
          <p:cNvSpPr>
            <a:spLocks noGrp="1" noChangeArrowheads="1"/>
          </p:cNvSpPr>
          <p:nvPr>
            <p:ph type="body" idx="1"/>
          </p:nvPr>
        </p:nvSpPr>
        <p:spPr>
          <a:xfrm>
            <a:off x="854075" y="1138238"/>
            <a:ext cx="7280275" cy="4530725"/>
          </a:xfrm>
        </p:spPr>
        <p:txBody>
          <a:bodyPr/>
          <a:lstStyle/>
          <a:p>
            <a:pPr>
              <a:lnSpc>
                <a:spcPct val="90000"/>
              </a:lnSpc>
            </a:pPr>
            <a:r>
              <a:rPr lang="en-US" altLang="en-US"/>
              <a:t>Provides a set of remote procedure calls for remote file operations.  The procedures support the following operations:</a:t>
            </a:r>
          </a:p>
          <a:p>
            <a:pPr lvl="1">
              <a:lnSpc>
                <a:spcPct val="90000"/>
              </a:lnSpc>
            </a:pPr>
            <a:r>
              <a:rPr lang="en-US" altLang="en-US"/>
              <a:t>searching for a file within a directory </a:t>
            </a:r>
          </a:p>
          <a:p>
            <a:pPr lvl="1">
              <a:lnSpc>
                <a:spcPct val="90000"/>
              </a:lnSpc>
            </a:pPr>
            <a:r>
              <a:rPr lang="en-US" altLang="en-US"/>
              <a:t>reading a set of directory entries </a:t>
            </a:r>
          </a:p>
          <a:p>
            <a:pPr lvl="1">
              <a:lnSpc>
                <a:spcPct val="90000"/>
              </a:lnSpc>
            </a:pPr>
            <a:r>
              <a:rPr lang="en-US" altLang="en-US"/>
              <a:t>manipulating links and directories </a:t>
            </a:r>
          </a:p>
          <a:p>
            <a:pPr lvl="1">
              <a:lnSpc>
                <a:spcPct val="90000"/>
              </a:lnSpc>
            </a:pPr>
            <a:r>
              <a:rPr lang="en-US" altLang="en-US"/>
              <a:t>accessing file attributes</a:t>
            </a:r>
          </a:p>
          <a:p>
            <a:pPr lvl="1">
              <a:lnSpc>
                <a:spcPct val="90000"/>
              </a:lnSpc>
            </a:pPr>
            <a:r>
              <a:rPr lang="en-US" altLang="en-US"/>
              <a:t>reading and writing files</a:t>
            </a:r>
          </a:p>
          <a:p>
            <a:pPr>
              <a:lnSpc>
                <a:spcPct val="90000"/>
              </a:lnSpc>
            </a:pPr>
            <a:r>
              <a:rPr lang="en-US" altLang="en-US"/>
              <a:t>NFS servers are </a:t>
            </a:r>
            <a:r>
              <a:rPr lang="en-US" altLang="en-US" b="1"/>
              <a:t>stateless</a:t>
            </a:r>
            <a:r>
              <a:rPr lang="en-US" altLang="en-US"/>
              <a:t>; each request has to provide a full set of arguments  (NFS V4 is just coming available – very different, stateful)</a:t>
            </a:r>
          </a:p>
          <a:p>
            <a:pPr>
              <a:lnSpc>
                <a:spcPct val="90000"/>
              </a:lnSpc>
            </a:pPr>
            <a:r>
              <a:rPr lang="en-US" altLang="en-US"/>
              <a:t>Modified data must be committed to the server</a:t>
            </a:r>
            <a:r>
              <a:rPr lang="ja-JP" altLang="en-US"/>
              <a:t>’</a:t>
            </a:r>
            <a:r>
              <a:rPr lang="en-US" altLang="ja-JP"/>
              <a:t>s disk before results are returned to the client (lose advantages of caching)</a:t>
            </a:r>
          </a:p>
          <a:p>
            <a:pPr>
              <a:lnSpc>
                <a:spcPct val="90000"/>
              </a:lnSpc>
            </a:pPr>
            <a:r>
              <a:rPr lang="en-US" altLang="en-US"/>
              <a:t>The NFS protocol does not provide concurrency-control mechanisms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98438"/>
            <a:ext cx="8229600" cy="576262"/>
          </a:xfrm>
        </p:spPr>
        <p:txBody>
          <a:bodyPr/>
          <a:lstStyle/>
          <a:p>
            <a:r>
              <a:rPr lang="en-US" altLang="en-US"/>
              <a:t>File System Layers</a:t>
            </a:r>
          </a:p>
        </p:txBody>
      </p:sp>
      <p:sp>
        <p:nvSpPr>
          <p:cNvPr id="8195" name="Content Placeholder 2"/>
          <p:cNvSpPr>
            <a:spLocks noGrp="1"/>
          </p:cNvSpPr>
          <p:nvPr>
            <p:ph idx="1"/>
          </p:nvPr>
        </p:nvSpPr>
        <p:spPr>
          <a:xfrm>
            <a:off x="838200" y="1108075"/>
            <a:ext cx="7470775" cy="4803775"/>
          </a:xfrm>
        </p:spPr>
        <p:txBody>
          <a:bodyPr/>
          <a:lstStyle/>
          <a:p>
            <a:pPr>
              <a:buFont typeface="Wingdings" panose="05000000000000000000" pitchFamily="2" charset="2"/>
              <a:buChar char="q"/>
              <a:defRPr/>
            </a:pPr>
            <a:r>
              <a:rPr lang="en-US" altLang="en-US" b="1" dirty="0">
                <a:solidFill>
                  <a:srgbClr val="3366FF"/>
                </a:solidFill>
              </a:rPr>
              <a:t>Device drivers </a:t>
            </a:r>
            <a:r>
              <a:rPr lang="en-US" altLang="en-US" dirty="0"/>
              <a:t>manage I/O devices at the I/O control layer</a:t>
            </a:r>
          </a:p>
          <a:p>
            <a:pPr lvl="1">
              <a:buFont typeface="Wingdings" panose="05000000000000000000" pitchFamily="2" charset="2"/>
              <a:buChar char="q"/>
              <a:defRPr/>
            </a:pPr>
            <a:r>
              <a:rPr lang="en-US" altLang="en-US" dirty="0"/>
              <a:t>Given commands like </a:t>
            </a:r>
            <a:r>
              <a:rPr lang="ja-JP" altLang="en-US" dirty="0"/>
              <a:t>“</a:t>
            </a:r>
            <a:r>
              <a:rPr lang="en-US" altLang="ja-JP" dirty="0"/>
              <a:t>read drive1, cylinder 72, track 2, sector 10, into memory location 1060</a:t>
            </a:r>
            <a:r>
              <a:rPr lang="ja-JP" altLang="en-US" dirty="0"/>
              <a:t>”</a:t>
            </a:r>
            <a:r>
              <a:rPr lang="en-US" altLang="ja-JP" dirty="0"/>
              <a:t> outputs low-level hardware specific commands to hardware controller</a:t>
            </a:r>
            <a:endParaRPr lang="en-US" altLang="ja-JP" b="1" dirty="0">
              <a:solidFill>
                <a:srgbClr val="3366FF"/>
              </a:solidFill>
            </a:endParaRPr>
          </a:p>
          <a:p>
            <a:pPr>
              <a:buFont typeface="Wingdings" panose="05000000000000000000" pitchFamily="2" charset="2"/>
              <a:buChar char="q"/>
              <a:defRPr/>
            </a:pPr>
            <a:r>
              <a:rPr lang="en-US" altLang="en-US" b="1" dirty="0">
                <a:solidFill>
                  <a:srgbClr val="3366FF"/>
                </a:solidFill>
              </a:rPr>
              <a:t>Basic file system </a:t>
            </a:r>
            <a:r>
              <a:rPr lang="en-US" altLang="en-US" dirty="0"/>
              <a:t>given command like </a:t>
            </a:r>
            <a:r>
              <a:rPr lang="ja-JP" altLang="en-US" dirty="0"/>
              <a:t>“</a:t>
            </a:r>
            <a:r>
              <a:rPr lang="en-US" altLang="ja-JP" dirty="0"/>
              <a:t>retrieve block 123</a:t>
            </a:r>
            <a:r>
              <a:rPr lang="ja-JP" altLang="en-US" dirty="0"/>
              <a:t>”</a:t>
            </a:r>
            <a:r>
              <a:rPr lang="en-US" altLang="ja-JP" dirty="0"/>
              <a:t> translates to device driver</a:t>
            </a:r>
          </a:p>
          <a:p>
            <a:pPr lvl="1">
              <a:buFont typeface="Wingdings" panose="05000000000000000000" pitchFamily="2" charset="2"/>
              <a:buChar char="q"/>
              <a:defRPr/>
            </a:pPr>
            <a:r>
              <a:rPr lang="en-US" altLang="en-US" dirty="0"/>
              <a:t>manages memory buffers and caches (allocation, freeing, replacement) </a:t>
            </a:r>
          </a:p>
          <a:p>
            <a:pPr lvl="2">
              <a:buFont typeface="Wingdings" panose="05000000000000000000" pitchFamily="2" charset="2"/>
              <a:buChar char="q"/>
              <a:defRPr/>
            </a:pPr>
            <a:r>
              <a:rPr lang="en-US" altLang="en-US" dirty="0"/>
              <a:t>Buffers hold data in transit</a:t>
            </a:r>
          </a:p>
          <a:p>
            <a:pPr lvl="2">
              <a:buFont typeface="Wingdings" panose="05000000000000000000" pitchFamily="2" charset="2"/>
              <a:buChar char="q"/>
              <a:defRPr/>
            </a:pPr>
            <a:r>
              <a:rPr lang="en-US" altLang="en-US" dirty="0"/>
              <a:t>Caches hold frequently used data</a:t>
            </a:r>
            <a:endParaRPr lang="en-US" altLang="ja-JP" b="1" dirty="0">
              <a:solidFill>
                <a:srgbClr val="3366FF"/>
              </a:solidFill>
            </a:endParaRPr>
          </a:p>
          <a:p>
            <a:pPr>
              <a:buFont typeface="Wingdings" panose="05000000000000000000" pitchFamily="2" charset="2"/>
              <a:buChar char="q"/>
              <a:defRPr/>
            </a:pPr>
            <a:r>
              <a:rPr lang="en-US" altLang="en-US" b="1" dirty="0">
                <a:solidFill>
                  <a:srgbClr val="3366FF"/>
                </a:solidFill>
              </a:rPr>
              <a:t>File organization module </a:t>
            </a:r>
            <a:r>
              <a:rPr lang="en-US" altLang="en-US" dirty="0"/>
              <a:t>understands files, logical address, and physical blocks</a:t>
            </a:r>
          </a:p>
          <a:p>
            <a:pPr marL="684213" lvl="2" indent="-341313">
              <a:buClr>
                <a:srgbClr val="993300"/>
              </a:buClr>
              <a:buSzPct val="90000"/>
              <a:buFont typeface="Wingdings" panose="05000000000000000000" pitchFamily="2" charset="2"/>
              <a:buChar char="q"/>
              <a:defRPr/>
            </a:pPr>
            <a:r>
              <a:rPr lang="en-US" altLang="en-US" dirty="0"/>
              <a:t>Translates logical block # to physical block #</a:t>
            </a:r>
          </a:p>
          <a:p>
            <a:pPr marL="684213" lvl="2" indent="-341313">
              <a:buClr>
                <a:srgbClr val="993300"/>
              </a:buClr>
              <a:buSzPct val="90000"/>
              <a:buFont typeface="Wingdings" panose="05000000000000000000" pitchFamily="2" charset="2"/>
              <a:buChar char="q"/>
              <a:defRPr/>
            </a:pPr>
            <a:r>
              <a:rPr lang="en-US" altLang="en-US" dirty="0"/>
              <a:t>Manages free space, disk allocation</a:t>
            </a:r>
          </a:p>
          <a:p>
            <a:pPr marL="1027113" lvl="3" indent="-341313">
              <a:buClr>
                <a:srgbClr val="993300"/>
              </a:buClr>
              <a:buSzPct val="90000"/>
              <a:buFont typeface="Monotype Sorts" pitchFamily="-84" charset="2"/>
              <a:buChar char="n"/>
              <a:defRPr/>
            </a:pPr>
            <a:endParaRPr lang="en-US" altLang="en-US" dirty="0"/>
          </a:p>
          <a:p>
            <a:pPr lvl="1">
              <a:buClr>
                <a:srgbClr val="993300"/>
              </a:buClr>
              <a:buSzPct val="90000"/>
              <a:buFont typeface="Monotype Sorts" pitchFamily="-84" charset="2"/>
              <a:buChar char="n"/>
              <a:defRPr/>
            </a:pPr>
            <a:endParaRPr lang="en-US" altLang="en-US" dirty="0"/>
          </a:p>
          <a:p>
            <a:pPr marL="1027113" lvl="3" indent="-341313">
              <a:buClr>
                <a:srgbClr val="993300"/>
              </a:buClr>
              <a:buSzPct val="90000"/>
              <a:buFont typeface="Monotype Sorts" pitchFamily="-84" charset="2"/>
              <a:buChar char="n"/>
              <a:defRPr/>
            </a:pPr>
            <a:endParaRPr lang="en-US" altLang="en-US" dirty="0"/>
          </a:p>
          <a:p>
            <a:pPr>
              <a:defRPr/>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000"/>
                                        <p:tgtEl>
                                          <p:spTgt spid="8195">
                                            <p:txEl>
                                              <p:pRg st="0" end="0"/>
                                            </p:txEl>
                                          </p:spTgt>
                                        </p:tgtEl>
                                      </p:cBhvr>
                                    </p:animEffect>
                                    <p:anim calcmode="lin" valueType="num">
                                      <p:cBhvr>
                                        <p:cTn id="8" dur="10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9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1000"/>
                                        <p:tgtEl>
                                          <p:spTgt spid="8195">
                                            <p:txEl>
                                              <p:pRg st="1" end="1"/>
                                            </p:txEl>
                                          </p:spTgt>
                                        </p:tgtEl>
                                      </p:cBhvr>
                                    </p:animEffect>
                                    <p:anim calcmode="lin" valueType="num">
                                      <p:cBhvr>
                                        <p:cTn id="13" dur="10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1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Effect transition="in" filter="fade">
                                      <p:cBhvr>
                                        <p:cTn id="19" dur="1000"/>
                                        <p:tgtEl>
                                          <p:spTgt spid="8195">
                                            <p:txEl>
                                              <p:pRg st="2" end="2"/>
                                            </p:txEl>
                                          </p:spTgt>
                                        </p:tgtEl>
                                      </p:cBhvr>
                                    </p:animEffect>
                                    <p:anim calcmode="lin" valueType="num">
                                      <p:cBhvr>
                                        <p:cTn id="20" dur="10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19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195">
                                            <p:txEl>
                                              <p:pRg st="3" end="3"/>
                                            </p:txEl>
                                          </p:spTgt>
                                        </p:tgtEl>
                                        <p:attrNameLst>
                                          <p:attrName>style.visibility</p:attrName>
                                        </p:attrNameLst>
                                      </p:cBhvr>
                                      <p:to>
                                        <p:strVal val="visible"/>
                                      </p:to>
                                    </p:set>
                                    <p:animEffect transition="in" filter="fade">
                                      <p:cBhvr>
                                        <p:cTn id="24" dur="1000"/>
                                        <p:tgtEl>
                                          <p:spTgt spid="8195">
                                            <p:txEl>
                                              <p:pRg st="3" end="3"/>
                                            </p:txEl>
                                          </p:spTgt>
                                        </p:tgtEl>
                                      </p:cBhvr>
                                    </p:animEffect>
                                    <p:anim calcmode="lin" valueType="num">
                                      <p:cBhvr>
                                        <p:cTn id="25" dur="10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19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195">
                                            <p:txEl>
                                              <p:pRg st="4" end="4"/>
                                            </p:txEl>
                                          </p:spTgt>
                                        </p:tgtEl>
                                        <p:attrNameLst>
                                          <p:attrName>style.visibility</p:attrName>
                                        </p:attrNameLst>
                                      </p:cBhvr>
                                      <p:to>
                                        <p:strVal val="visible"/>
                                      </p:to>
                                    </p:set>
                                    <p:animEffect transition="in" filter="fade">
                                      <p:cBhvr>
                                        <p:cTn id="29" dur="1000"/>
                                        <p:tgtEl>
                                          <p:spTgt spid="8195">
                                            <p:txEl>
                                              <p:pRg st="4" end="4"/>
                                            </p:txEl>
                                          </p:spTgt>
                                        </p:tgtEl>
                                      </p:cBhvr>
                                    </p:animEffect>
                                    <p:anim calcmode="lin" valueType="num">
                                      <p:cBhvr>
                                        <p:cTn id="30" dur="10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19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195">
                                            <p:txEl>
                                              <p:pRg st="5" end="5"/>
                                            </p:txEl>
                                          </p:spTgt>
                                        </p:tgtEl>
                                        <p:attrNameLst>
                                          <p:attrName>style.visibility</p:attrName>
                                        </p:attrNameLst>
                                      </p:cBhvr>
                                      <p:to>
                                        <p:strVal val="visible"/>
                                      </p:to>
                                    </p:set>
                                    <p:animEffect transition="in" filter="fade">
                                      <p:cBhvr>
                                        <p:cTn id="34" dur="1000"/>
                                        <p:tgtEl>
                                          <p:spTgt spid="8195">
                                            <p:txEl>
                                              <p:pRg st="5" end="5"/>
                                            </p:txEl>
                                          </p:spTgt>
                                        </p:tgtEl>
                                      </p:cBhvr>
                                    </p:animEffect>
                                    <p:anim calcmode="lin" valueType="num">
                                      <p:cBhvr>
                                        <p:cTn id="35" dur="10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1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195">
                                            <p:txEl>
                                              <p:pRg st="6" end="6"/>
                                            </p:txEl>
                                          </p:spTgt>
                                        </p:tgtEl>
                                        <p:attrNameLst>
                                          <p:attrName>style.visibility</p:attrName>
                                        </p:attrNameLst>
                                      </p:cBhvr>
                                      <p:to>
                                        <p:strVal val="visible"/>
                                      </p:to>
                                    </p:set>
                                    <p:animEffect transition="in" filter="fade">
                                      <p:cBhvr>
                                        <p:cTn id="41" dur="1000"/>
                                        <p:tgtEl>
                                          <p:spTgt spid="8195">
                                            <p:txEl>
                                              <p:pRg st="6" end="6"/>
                                            </p:txEl>
                                          </p:spTgt>
                                        </p:tgtEl>
                                      </p:cBhvr>
                                    </p:animEffect>
                                    <p:anim calcmode="lin" valueType="num">
                                      <p:cBhvr>
                                        <p:cTn id="42" dur="1000" fill="hold"/>
                                        <p:tgtEl>
                                          <p:spTgt spid="819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19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195">
                                            <p:txEl>
                                              <p:pRg st="7" end="7"/>
                                            </p:txEl>
                                          </p:spTgt>
                                        </p:tgtEl>
                                        <p:attrNameLst>
                                          <p:attrName>style.visibility</p:attrName>
                                        </p:attrNameLst>
                                      </p:cBhvr>
                                      <p:to>
                                        <p:strVal val="visible"/>
                                      </p:to>
                                    </p:set>
                                    <p:animEffect transition="in" filter="fade">
                                      <p:cBhvr>
                                        <p:cTn id="46" dur="1000"/>
                                        <p:tgtEl>
                                          <p:spTgt spid="8195">
                                            <p:txEl>
                                              <p:pRg st="7" end="7"/>
                                            </p:txEl>
                                          </p:spTgt>
                                        </p:tgtEl>
                                      </p:cBhvr>
                                    </p:animEffect>
                                    <p:anim calcmode="lin" valueType="num">
                                      <p:cBhvr>
                                        <p:cTn id="47" dur="1000" fill="hold"/>
                                        <p:tgtEl>
                                          <p:spTgt spid="819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195">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195">
                                            <p:txEl>
                                              <p:pRg st="8" end="8"/>
                                            </p:txEl>
                                          </p:spTgt>
                                        </p:tgtEl>
                                        <p:attrNameLst>
                                          <p:attrName>style.visibility</p:attrName>
                                        </p:attrNameLst>
                                      </p:cBhvr>
                                      <p:to>
                                        <p:strVal val="visible"/>
                                      </p:to>
                                    </p:set>
                                    <p:animEffect transition="in" filter="fade">
                                      <p:cBhvr>
                                        <p:cTn id="51" dur="1000"/>
                                        <p:tgtEl>
                                          <p:spTgt spid="8195">
                                            <p:txEl>
                                              <p:pRg st="8" end="8"/>
                                            </p:txEl>
                                          </p:spTgt>
                                        </p:tgtEl>
                                      </p:cBhvr>
                                    </p:animEffect>
                                    <p:anim calcmode="lin" valueType="num">
                                      <p:cBhvr>
                                        <p:cTn id="52" dur="1000" fill="hold"/>
                                        <p:tgtEl>
                                          <p:spTgt spid="8195">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819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149350" y="311150"/>
            <a:ext cx="8047038" cy="457200"/>
          </a:xfrm>
        </p:spPr>
        <p:txBody>
          <a:bodyPr/>
          <a:lstStyle/>
          <a:p>
            <a:pPr eaLnBrk="1" hangingPunct="1"/>
            <a:r>
              <a:rPr lang="en-US" altLang="en-US"/>
              <a:t>Three Major Layers of NFS Architecture </a:t>
            </a:r>
          </a:p>
        </p:txBody>
      </p:sp>
      <p:sp>
        <p:nvSpPr>
          <p:cNvPr id="58371" name="Rectangle 3"/>
          <p:cNvSpPr>
            <a:spLocks noGrp="1" noChangeArrowheads="1"/>
          </p:cNvSpPr>
          <p:nvPr>
            <p:ph type="body" idx="1"/>
          </p:nvPr>
        </p:nvSpPr>
        <p:spPr>
          <a:xfrm>
            <a:off x="806450" y="1233488"/>
            <a:ext cx="7359650" cy="4530725"/>
          </a:xfrm>
        </p:spPr>
        <p:txBody>
          <a:bodyPr/>
          <a:lstStyle/>
          <a:p>
            <a:r>
              <a:rPr lang="en-US" altLang="en-US"/>
              <a:t>UNIX file-system interface (based on the </a:t>
            </a:r>
            <a:r>
              <a:rPr lang="en-US" altLang="en-US" b="1"/>
              <a:t>open, read, write</a:t>
            </a:r>
            <a:r>
              <a:rPr lang="en-US" altLang="en-US"/>
              <a:t>, and </a:t>
            </a:r>
            <a:r>
              <a:rPr lang="en-US" altLang="en-US" b="1"/>
              <a:t>close</a:t>
            </a:r>
            <a:r>
              <a:rPr lang="en-US" altLang="en-US"/>
              <a:t> calls, and </a:t>
            </a:r>
            <a:r>
              <a:rPr lang="en-US" altLang="en-US" b="1"/>
              <a:t>file descriptors</a:t>
            </a:r>
            <a:r>
              <a:rPr lang="en-US" altLang="en-US"/>
              <a:t>)</a:t>
            </a:r>
            <a:br>
              <a:rPr lang="en-US" altLang="en-US"/>
            </a:br>
            <a:endParaRPr lang="en-US" altLang="en-US"/>
          </a:p>
          <a:p>
            <a:r>
              <a:rPr lang="en-US" altLang="en-US"/>
              <a:t>Virtual File System (VFS) layer – distinguishes local files from remote ones, and local files are further distinguished according to their file-system types</a:t>
            </a:r>
          </a:p>
          <a:p>
            <a:pPr lvl="1"/>
            <a:r>
              <a:rPr lang="en-US" altLang="en-US"/>
              <a:t>The VFS activates file-system-specific operations to handle local requests according to their file-system types </a:t>
            </a:r>
          </a:p>
          <a:p>
            <a:pPr lvl="1"/>
            <a:r>
              <a:rPr lang="en-US" altLang="en-US"/>
              <a:t>Calls the NFS protocol procedures for remote requests</a:t>
            </a:r>
            <a:br>
              <a:rPr lang="en-US" altLang="en-US"/>
            </a:br>
            <a:endParaRPr lang="en-US" altLang="en-US"/>
          </a:p>
          <a:p>
            <a:r>
              <a:rPr lang="en-US" altLang="en-US"/>
              <a:t>NFS service layer – bottom layer of the architecture</a:t>
            </a:r>
          </a:p>
          <a:p>
            <a:pPr lvl="1"/>
            <a:r>
              <a:rPr lang="en-US" altLang="en-US"/>
              <a:t>Implements the NFS protocol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266825" y="198438"/>
            <a:ext cx="7829550" cy="576262"/>
          </a:xfrm>
        </p:spPr>
        <p:txBody>
          <a:bodyPr/>
          <a:lstStyle/>
          <a:p>
            <a:pPr eaLnBrk="1" hangingPunct="1"/>
            <a:r>
              <a:rPr lang="en-US" altLang="en-US"/>
              <a:t>Schematic View of NFS Architecture </a:t>
            </a:r>
            <a:endParaRPr lang="en-US" altLang="en-US" sz="2400"/>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138" y="1169988"/>
            <a:ext cx="60039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031875" y="182563"/>
            <a:ext cx="7654925" cy="576262"/>
          </a:xfrm>
        </p:spPr>
        <p:txBody>
          <a:bodyPr/>
          <a:lstStyle/>
          <a:p>
            <a:pPr eaLnBrk="1" hangingPunct="1"/>
            <a:r>
              <a:rPr lang="en-US" altLang="en-US"/>
              <a:t>NFS Path-Name Translation</a:t>
            </a:r>
          </a:p>
        </p:txBody>
      </p:sp>
      <p:sp>
        <p:nvSpPr>
          <p:cNvPr id="60419" name="Rectangle 3"/>
          <p:cNvSpPr>
            <a:spLocks noGrp="1" noChangeArrowheads="1"/>
          </p:cNvSpPr>
          <p:nvPr>
            <p:ph type="body" idx="1"/>
          </p:nvPr>
        </p:nvSpPr>
        <p:spPr>
          <a:xfrm>
            <a:off x="806450" y="1233488"/>
            <a:ext cx="7061200" cy="4530725"/>
          </a:xfrm>
        </p:spPr>
        <p:txBody>
          <a:bodyPr/>
          <a:lstStyle/>
          <a:p>
            <a:r>
              <a:rPr lang="en-US" altLang="en-US"/>
              <a:t>Performed by breaking the path into component names and performing a separate NFS lookup call for every pair of component name and directory vnode</a:t>
            </a:r>
            <a:br>
              <a:rPr lang="en-US" altLang="en-US"/>
            </a:br>
            <a:endParaRPr lang="en-US" altLang="en-US"/>
          </a:p>
          <a:p>
            <a:r>
              <a:rPr lang="en-US" altLang="en-US"/>
              <a:t>To make lookup faster, a directory name lookup cache on the client</a:t>
            </a:r>
            <a:r>
              <a:rPr lang="ja-JP" altLang="en-US"/>
              <a:t>’</a:t>
            </a:r>
            <a:r>
              <a:rPr lang="en-US" altLang="ja-JP"/>
              <a:t>s side holds the vnodes for remote directory names</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090613" y="198438"/>
            <a:ext cx="7596187" cy="576262"/>
          </a:xfrm>
        </p:spPr>
        <p:txBody>
          <a:bodyPr/>
          <a:lstStyle/>
          <a:p>
            <a:pPr eaLnBrk="1" hangingPunct="1"/>
            <a:r>
              <a:rPr lang="en-US" altLang="en-US"/>
              <a:t>NFS Remote Operations</a:t>
            </a:r>
          </a:p>
        </p:txBody>
      </p:sp>
      <p:sp>
        <p:nvSpPr>
          <p:cNvPr id="61443" name="Rectangle 3"/>
          <p:cNvSpPr>
            <a:spLocks noGrp="1" noChangeArrowheads="1"/>
          </p:cNvSpPr>
          <p:nvPr>
            <p:ph type="body" idx="1"/>
          </p:nvPr>
        </p:nvSpPr>
        <p:spPr>
          <a:xfrm>
            <a:off x="806450" y="1233488"/>
            <a:ext cx="7265988" cy="4959350"/>
          </a:xfrm>
        </p:spPr>
        <p:txBody>
          <a:bodyPr/>
          <a:lstStyle/>
          <a:p>
            <a:r>
              <a:rPr lang="en-US" altLang="en-US"/>
              <a:t>Nearly one-to-one correspondence between regular UNIX  system calls and the NFS protocol RPCs (except opening and closing files)</a:t>
            </a:r>
            <a:endParaRPr lang="en-US" altLang="en-US" sz="800"/>
          </a:p>
          <a:p>
            <a:r>
              <a:rPr lang="en-US" altLang="en-US"/>
              <a:t>NFS adheres to the remote-service paradigm, but employs buffering and caching techniques for the sake of performance </a:t>
            </a:r>
            <a:endParaRPr lang="en-US" altLang="en-US" sz="800"/>
          </a:p>
          <a:p>
            <a:r>
              <a:rPr lang="en-US" altLang="en-US"/>
              <a:t>File-blocks cache – when a file is opened, the kernel checks with the remote server whether to fetch or revalidate the cached attributes</a:t>
            </a:r>
          </a:p>
          <a:p>
            <a:pPr lvl="1"/>
            <a:r>
              <a:rPr lang="en-US" altLang="en-US"/>
              <a:t>Cached file blocks are used only if the corresponding cached attributes are up to date</a:t>
            </a:r>
            <a:endParaRPr lang="en-US" altLang="en-US" sz="800"/>
          </a:p>
          <a:p>
            <a:r>
              <a:rPr lang="en-US" altLang="en-US"/>
              <a:t>File-attribute cache – the attribute cache is updated whenever new attributes arrive from the server</a:t>
            </a:r>
            <a:endParaRPr lang="en-US" altLang="en-US" sz="800"/>
          </a:p>
          <a:p>
            <a:r>
              <a:rPr lang="en-US" altLang="en-US"/>
              <a:t>Clients do not free delayed-write blocks until the server confirms that the data have been written to disk</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54088" y="182563"/>
            <a:ext cx="7732712" cy="576262"/>
          </a:xfrm>
        </p:spPr>
        <p:txBody>
          <a:bodyPr/>
          <a:lstStyle/>
          <a:p>
            <a:pPr eaLnBrk="1" hangingPunct="1"/>
            <a:r>
              <a:rPr lang="en-US" altLang="en-US"/>
              <a:t>Example: WAFL File System</a:t>
            </a:r>
          </a:p>
        </p:txBody>
      </p:sp>
      <p:sp>
        <p:nvSpPr>
          <p:cNvPr id="62467" name="Rectangle 3"/>
          <p:cNvSpPr>
            <a:spLocks noGrp="1" noChangeArrowheads="1"/>
          </p:cNvSpPr>
          <p:nvPr>
            <p:ph type="body" idx="1"/>
          </p:nvPr>
        </p:nvSpPr>
        <p:spPr>
          <a:xfrm>
            <a:off x="838200" y="1122363"/>
            <a:ext cx="7091363" cy="4530725"/>
          </a:xfrm>
        </p:spPr>
        <p:txBody>
          <a:bodyPr/>
          <a:lstStyle/>
          <a:p>
            <a:r>
              <a:rPr lang="en-US" altLang="en-US"/>
              <a:t>Used on Network Appliance </a:t>
            </a:r>
            <a:r>
              <a:rPr lang="ja-JP" altLang="en-US"/>
              <a:t>“</a:t>
            </a:r>
            <a:r>
              <a:rPr lang="en-US" altLang="ja-JP"/>
              <a:t>Filers</a:t>
            </a:r>
            <a:r>
              <a:rPr lang="ja-JP" altLang="en-US"/>
              <a:t>”</a:t>
            </a:r>
            <a:r>
              <a:rPr lang="en-US" altLang="ja-JP"/>
              <a:t> – distributed file system appliances</a:t>
            </a:r>
            <a:endParaRPr lang="en-US" altLang="en-US"/>
          </a:p>
          <a:p>
            <a:r>
              <a:rPr lang="ja-JP" altLang="en-US"/>
              <a:t>“</a:t>
            </a:r>
            <a:r>
              <a:rPr lang="en-US" altLang="ja-JP"/>
              <a:t>Write-anywhere file layout</a:t>
            </a:r>
            <a:r>
              <a:rPr lang="ja-JP" altLang="en-US"/>
              <a:t>”</a:t>
            </a:r>
            <a:endParaRPr lang="en-US" altLang="en-US"/>
          </a:p>
          <a:p>
            <a:r>
              <a:rPr lang="en-US" altLang="en-US"/>
              <a:t>Serves up NFS, CIFS, http, ftp</a:t>
            </a:r>
          </a:p>
          <a:p>
            <a:r>
              <a:rPr lang="en-US" altLang="en-US"/>
              <a:t>Random I/O optimized, write optimized</a:t>
            </a:r>
          </a:p>
          <a:p>
            <a:pPr lvl="1"/>
            <a:r>
              <a:rPr lang="en-US" altLang="en-US"/>
              <a:t>NVRAM for write caching</a:t>
            </a:r>
          </a:p>
          <a:p>
            <a:r>
              <a:rPr lang="en-US" altLang="en-US"/>
              <a:t>Similar to Berkeley Fast File System, with extensive modifications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31825" y="198438"/>
            <a:ext cx="8054975" cy="576262"/>
          </a:xfrm>
        </p:spPr>
        <p:txBody>
          <a:bodyPr/>
          <a:lstStyle/>
          <a:p>
            <a:pPr eaLnBrk="1" hangingPunct="1"/>
            <a:r>
              <a:rPr lang="en-US" altLang="en-US"/>
              <a:t>The WAFL File Layout</a:t>
            </a:r>
          </a:p>
        </p:txBody>
      </p:sp>
      <p:pic>
        <p:nvPicPr>
          <p:cNvPr id="63491" name="Picture 4"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563" y="1222375"/>
            <a:ext cx="714692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101600"/>
            <a:ext cx="8077200" cy="609600"/>
          </a:xfrm>
        </p:spPr>
        <p:txBody>
          <a:bodyPr/>
          <a:lstStyle/>
          <a:p>
            <a:pPr eaLnBrk="1" hangingPunct="1"/>
            <a:r>
              <a:rPr lang="en-US" altLang="en-US"/>
              <a:t>Snapshots in WAFL</a:t>
            </a:r>
          </a:p>
        </p:txBody>
      </p:sp>
      <p:pic>
        <p:nvPicPr>
          <p:cNvPr id="645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09663"/>
            <a:ext cx="3500438" cy="488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p:txBody>
          <a:bodyPr/>
          <a:lstStyle/>
          <a:p>
            <a:pPr eaLnBrk="1" hangingPunct="1"/>
            <a:r>
              <a:rPr lang="en-US" altLang="en-US"/>
              <a:t>End of Chapter 12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82563"/>
            <a:ext cx="8229600" cy="576262"/>
          </a:xfrm>
        </p:spPr>
        <p:txBody>
          <a:bodyPr/>
          <a:lstStyle/>
          <a:p>
            <a:r>
              <a:rPr lang="en-US" altLang="en-US"/>
              <a:t>File System Layers (Cont.)</a:t>
            </a:r>
          </a:p>
        </p:txBody>
      </p:sp>
      <p:sp>
        <p:nvSpPr>
          <p:cNvPr id="9219" name="Content Placeholder 2"/>
          <p:cNvSpPr>
            <a:spLocks noGrp="1"/>
          </p:cNvSpPr>
          <p:nvPr>
            <p:ph idx="1"/>
          </p:nvPr>
        </p:nvSpPr>
        <p:spPr>
          <a:xfrm>
            <a:off x="854074" y="1122363"/>
            <a:ext cx="7832725" cy="5214937"/>
          </a:xfrm>
        </p:spPr>
        <p:txBody>
          <a:bodyPr/>
          <a:lstStyle/>
          <a:p>
            <a:pPr>
              <a:buFont typeface="Wingdings" panose="05000000000000000000" pitchFamily="2" charset="2"/>
              <a:buChar char="q"/>
            </a:pPr>
            <a:r>
              <a:rPr lang="en-US" altLang="en-US" b="1" dirty="0">
                <a:solidFill>
                  <a:srgbClr val="3366FF"/>
                </a:solidFill>
              </a:rPr>
              <a:t>Logical file system </a:t>
            </a:r>
            <a:r>
              <a:rPr lang="en-US" altLang="en-US" dirty="0"/>
              <a:t>manages metadata information</a:t>
            </a:r>
          </a:p>
          <a:p>
            <a:pPr lvl="1">
              <a:buFont typeface="Wingdings" panose="05000000000000000000" pitchFamily="2" charset="2"/>
              <a:buChar char="q"/>
            </a:pPr>
            <a:r>
              <a:rPr lang="en-US" altLang="en-US" dirty="0" err="1"/>
              <a:t>Metatdata</a:t>
            </a:r>
            <a:r>
              <a:rPr lang="en-US" altLang="en-US" dirty="0"/>
              <a:t> – Data about Data. Anything but the Data</a:t>
            </a:r>
          </a:p>
          <a:p>
            <a:pPr lvl="1">
              <a:buFont typeface="Wingdings" panose="05000000000000000000" pitchFamily="2" charset="2"/>
              <a:buChar char="q"/>
            </a:pPr>
            <a:r>
              <a:rPr lang="en-US" altLang="en-US" dirty="0"/>
              <a:t>Translates file name into file number, file handle, and location by maintaining </a:t>
            </a:r>
            <a:r>
              <a:rPr lang="en-US" altLang="en-US" b="1" dirty="0">
                <a:solidFill>
                  <a:srgbClr val="3366FF"/>
                </a:solidFill>
                <a:cs typeface="ＭＳ Ｐゴシック" charset="-128"/>
              </a:rPr>
              <a:t>File Control Blocks </a:t>
            </a:r>
            <a:r>
              <a:rPr lang="en-US" altLang="en-US" dirty="0"/>
              <a:t>(</a:t>
            </a:r>
            <a:r>
              <a:rPr lang="en-US" altLang="en-US" b="1" dirty="0" err="1">
                <a:solidFill>
                  <a:srgbClr val="3366FF"/>
                </a:solidFill>
              </a:rPr>
              <a:t>inodes</a:t>
            </a:r>
            <a:r>
              <a:rPr lang="en-US" altLang="en-US" dirty="0"/>
              <a:t> in UNIX). They contain</a:t>
            </a:r>
          </a:p>
          <a:p>
            <a:pPr lvl="2">
              <a:buFont typeface="Wingdings" panose="05000000000000000000" pitchFamily="2" charset="2"/>
              <a:buChar char="q"/>
            </a:pPr>
            <a:r>
              <a:rPr lang="en-US" altLang="en-US" dirty="0"/>
              <a:t>File ownership</a:t>
            </a:r>
          </a:p>
          <a:p>
            <a:pPr lvl="2">
              <a:buFont typeface="Wingdings" panose="05000000000000000000" pitchFamily="2" charset="2"/>
              <a:buChar char="q"/>
            </a:pPr>
            <a:r>
              <a:rPr lang="en-US" altLang="en-US" dirty="0"/>
              <a:t>Permissions</a:t>
            </a:r>
          </a:p>
          <a:p>
            <a:pPr lvl="2">
              <a:buFont typeface="Wingdings" panose="05000000000000000000" pitchFamily="2" charset="2"/>
              <a:buChar char="q"/>
            </a:pPr>
            <a:r>
              <a:rPr lang="en-US" altLang="en-US" dirty="0"/>
              <a:t>Location of File contents </a:t>
            </a:r>
          </a:p>
          <a:p>
            <a:pPr lvl="1">
              <a:buFont typeface="Wingdings" panose="05000000000000000000" pitchFamily="2" charset="2"/>
              <a:buChar char="q"/>
            </a:pPr>
            <a:r>
              <a:rPr lang="en-US" altLang="en-US" dirty="0"/>
              <a:t>Directory management – for use by File Organization module</a:t>
            </a:r>
          </a:p>
          <a:p>
            <a:pPr lvl="1">
              <a:buFont typeface="Wingdings" panose="05000000000000000000" pitchFamily="2" charset="2"/>
              <a:buChar char="q"/>
            </a:pPr>
            <a:r>
              <a:rPr lang="en-US" altLang="en-US" dirty="0"/>
              <a:t>Protection</a:t>
            </a:r>
          </a:p>
          <a:p>
            <a:pPr lvl="1">
              <a:buFont typeface="Wingdings" panose="05000000000000000000" pitchFamily="2" charset="2"/>
              <a:buChar char="q"/>
            </a:pPr>
            <a:endParaRPr lang="en-US" altLang="en-US" dirty="0"/>
          </a:p>
          <a:p>
            <a:pPr lvl="1">
              <a:buFont typeface="Wingdings" panose="05000000000000000000" pitchFamily="2" charset="2"/>
              <a:buChar char="q"/>
            </a:pPr>
            <a:endParaRPr lang="en-US" altLang="en-US" dirty="0"/>
          </a:p>
          <a:p>
            <a:pPr>
              <a:buFont typeface="Wingdings" panose="05000000000000000000" pitchFamily="2" charset="2"/>
              <a:buChar char="q"/>
            </a:pPr>
            <a:r>
              <a:rPr lang="en-US" altLang="en-US" dirty="0"/>
              <a:t>Layering useful for reducing complexity and redundancy, but adds overhead and can decrease performance</a:t>
            </a:r>
          </a:p>
          <a:p>
            <a:pPr>
              <a:buFont typeface="Wingdings" panose="05000000000000000000" pitchFamily="2" charset="2"/>
              <a:buChar char="q"/>
            </a:pPr>
            <a:r>
              <a:rPr lang="en-US" altLang="en-US" dirty="0"/>
              <a:t>Logical layers can be implemented by any coding method according to OS designer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 calcmode="lin" valueType="num">
                                      <p:cBhvr additive="base">
                                        <p:cTn id="11"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2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 calcmode="lin" valueType="num">
                                      <p:cBhvr additive="base">
                                        <p:cTn id="15"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2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anim calcmode="lin" valueType="num">
                                      <p:cBhvr additive="base">
                                        <p:cTn id="23"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1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anim calcmode="lin" valueType="num">
                                      <p:cBhvr additive="base">
                                        <p:cTn id="27"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1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219">
                                            <p:txEl>
                                              <p:pRg st="6" end="6"/>
                                            </p:txEl>
                                          </p:spTgt>
                                        </p:tgtEl>
                                        <p:attrNameLst>
                                          <p:attrName>style.visibility</p:attrName>
                                        </p:attrNameLst>
                                      </p:cBhvr>
                                      <p:to>
                                        <p:strVal val="visible"/>
                                      </p:to>
                                    </p:set>
                                    <p:anim calcmode="lin" valueType="num">
                                      <p:cBhvr additive="base">
                                        <p:cTn id="31" dur="500" fill="hold"/>
                                        <p:tgtEl>
                                          <p:spTgt spid="921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21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219">
                                            <p:txEl>
                                              <p:pRg st="7" end="7"/>
                                            </p:txEl>
                                          </p:spTgt>
                                        </p:tgtEl>
                                        <p:attrNameLst>
                                          <p:attrName>style.visibility</p:attrName>
                                        </p:attrNameLst>
                                      </p:cBhvr>
                                      <p:to>
                                        <p:strVal val="visible"/>
                                      </p:to>
                                    </p:set>
                                    <p:anim calcmode="lin" valueType="num">
                                      <p:cBhvr additive="base">
                                        <p:cTn id="35" dur="500" fill="hold"/>
                                        <p:tgtEl>
                                          <p:spTgt spid="921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2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9219">
                                            <p:txEl>
                                              <p:pRg st="10" end="10"/>
                                            </p:txEl>
                                          </p:spTgt>
                                        </p:tgtEl>
                                        <p:attrNameLst>
                                          <p:attrName>style.visibility</p:attrName>
                                        </p:attrNameLst>
                                      </p:cBhvr>
                                      <p:to>
                                        <p:strVal val="visible"/>
                                      </p:to>
                                    </p:set>
                                    <p:anim calcmode="lin" valueType="num">
                                      <p:cBhvr>
                                        <p:cTn id="41" dur="1000" fill="hold"/>
                                        <p:tgtEl>
                                          <p:spTgt spid="9219">
                                            <p:txEl>
                                              <p:pRg st="10" end="10"/>
                                            </p:txEl>
                                          </p:spTgt>
                                        </p:tgtEl>
                                        <p:attrNameLst>
                                          <p:attrName>ppt_w</p:attrName>
                                        </p:attrNameLst>
                                      </p:cBhvr>
                                      <p:tavLst>
                                        <p:tav tm="0">
                                          <p:val>
                                            <p:fltVal val="0"/>
                                          </p:val>
                                        </p:tav>
                                        <p:tav tm="100000">
                                          <p:val>
                                            <p:strVal val="#ppt_w"/>
                                          </p:val>
                                        </p:tav>
                                      </p:tavLst>
                                    </p:anim>
                                    <p:anim calcmode="lin" valueType="num">
                                      <p:cBhvr>
                                        <p:cTn id="42" dur="1000" fill="hold"/>
                                        <p:tgtEl>
                                          <p:spTgt spid="9219">
                                            <p:txEl>
                                              <p:pRg st="10" end="10"/>
                                            </p:txEl>
                                          </p:spTgt>
                                        </p:tgtEl>
                                        <p:attrNameLst>
                                          <p:attrName>ppt_h</p:attrName>
                                        </p:attrNameLst>
                                      </p:cBhvr>
                                      <p:tavLst>
                                        <p:tav tm="0">
                                          <p:val>
                                            <p:fltVal val="0"/>
                                          </p:val>
                                        </p:tav>
                                        <p:tav tm="100000">
                                          <p:val>
                                            <p:strVal val="#ppt_h"/>
                                          </p:val>
                                        </p:tav>
                                      </p:tavLst>
                                    </p:anim>
                                    <p:anim calcmode="lin" valueType="num">
                                      <p:cBhvr>
                                        <p:cTn id="43" dur="1000" fill="hold"/>
                                        <p:tgtEl>
                                          <p:spTgt spid="9219">
                                            <p:txEl>
                                              <p:pRg st="10" end="10"/>
                                            </p:txEl>
                                          </p:spTgt>
                                        </p:tgtEl>
                                        <p:attrNameLst>
                                          <p:attrName>style.rotation</p:attrName>
                                        </p:attrNameLst>
                                      </p:cBhvr>
                                      <p:tavLst>
                                        <p:tav tm="0">
                                          <p:val>
                                            <p:fltVal val="90"/>
                                          </p:val>
                                        </p:tav>
                                        <p:tav tm="100000">
                                          <p:val>
                                            <p:fltVal val="0"/>
                                          </p:val>
                                        </p:tav>
                                      </p:tavLst>
                                    </p:anim>
                                    <p:animEffect transition="in" filter="fade">
                                      <p:cBhvr>
                                        <p:cTn id="44" dur="1000"/>
                                        <p:tgtEl>
                                          <p:spTgt spid="9219">
                                            <p:txEl>
                                              <p:pRg st="10" end="10"/>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9219">
                                            <p:txEl>
                                              <p:pRg st="11" end="11"/>
                                            </p:txEl>
                                          </p:spTgt>
                                        </p:tgtEl>
                                        <p:attrNameLst>
                                          <p:attrName>style.visibility</p:attrName>
                                        </p:attrNameLst>
                                      </p:cBhvr>
                                      <p:to>
                                        <p:strVal val="visible"/>
                                      </p:to>
                                    </p:set>
                                    <p:anim calcmode="lin" valueType="num">
                                      <p:cBhvr>
                                        <p:cTn id="47" dur="1000" fill="hold"/>
                                        <p:tgtEl>
                                          <p:spTgt spid="9219">
                                            <p:txEl>
                                              <p:pRg st="11" end="11"/>
                                            </p:txEl>
                                          </p:spTgt>
                                        </p:tgtEl>
                                        <p:attrNameLst>
                                          <p:attrName>ppt_w</p:attrName>
                                        </p:attrNameLst>
                                      </p:cBhvr>
                                      <p:tavLst>
                                        <p:tav tm="0">
                                          <p:val>
                                            <p:fltVal val="0"/>
                                          </p:val>
                                        </p:tav>
                                        <p:tav tm="100000">
                                          <p:val>
                                            <p:strVal val="#ppt_w"/>
                                          </p:val>
                                        </p:tav>
                                      </p:tavLst>
                                    </p:anim>
                                    <p:anim calcmode="lin" valueType="num">
                                      <p:cBhvr>
                                        <p:cTn id="48" dur="1000" fill="hold"/>
                                        <p:tgtEl>
                                          <p:spTgt spid="9219">
                                            <p:txEl>
                                              <p:pRg st="11" end="11"/>
                                            </p:txEl>
                                          </p:spTgt>
                                        </p:tgtEl>
                                        <p:attrNameLst>
                                          <p:attrName>ppt_h</p:attrName>
                                        </p:attrNameLst>
                                      </p:cBhvr>
                                      <p:tavLst>
                                        <p:tav tm="0">
                                          <p:val>
                                            <p:fltVal val="0"/>
                                          </p:val>
                                        </p:tav>
                                        <p:tav tm="100000">
                                          <p:val>
                                            <p:strVal val="#ppt_h"/>
                                          </p:val>
                                        </p:tav>
                                      </p:tavLst>
                                    </p:anim>
                                    <p:anim calcmode="lin" valueType="num">
                                      <p:cBhvr>
                                        <p:cTn id="49" dur="1000" fill="hold"/>
                                        <p:tgtEl>
                                          <p:spTgt spid="9219">
                                            <p:txEl>
                                              <p:pRg st="11" end="11"/>
                                            </p:txEl>
                                          </p:spTgt>
                                        </p:tgtEl>
                                        <p:attrNameLst>
                                          <p:attrName>style.rotation</p:attrName>
                                        </p:attrNameLst>
                                      </p:cBhvr>
                                      <p:tavLst>
                                        <p:tav tm="0">
                                          <p:val>
                                            <p:fltVal val="90"/>
                                          </p:val>
                                        </p:tav>
                                        <p:tav tm="100000">
                                          <p:val>
                                            <p:fltVal val="0"/>
                                          </p:val>
                                        </p:tav>
                                      </p:tavLst>
                                    </p:anim>
                                    <p:animEffect transition="in" filter="fade">
                                      <p:cBhvr>
                                        <p:cTn id="50" dur="1000"/>
                                        <p:tgtEl>
                                          <p:spTgt spid="92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82563"/>
            <a:ext cx="8229600" cy="576262"/>
          </a:xfrm>
        </p:spPr>
        <p:txBody>
          <a:bodyPr/>
          <a:lstStyle/>
          <a:p>
            <a:r>
              <a:rPr lang="en-US" altLang="en-US"/>
              <a:t>File System Layers (Cont.)</a:t>
            </a:r>
          </a:p>
        </p:txBody>
      </p:sp>
      <p:sp>
        <p:nvSpPr>
          <p:cNvPr id="10243" name="Content Placeholder 2"/>
          <p:cNvSpPr>
            <a:spLocks noGrp="1"/>
          </p:cNvSpPr>
          <p:nvPr>
            <p:ph idx="1"/>
          </p:nvPr>
        </p:nvSpPr>
        <p:spPr>
          <a:xfrm>
            <a:off x="838200" y="1060450"/>
            <a:ext cx="6870700" cy="5214938"/>
          </a:xfrm>
        </p:spPr>
        <p:txBody>
          <a:bodyPr/>
          <a:lstStyle/>
          <a:p>
            <a:pPr>
              <a:buFont typeface="Wingdings" panose="05000000000000000000" pitchFamily="2" charset="2"/>
              <a:buChar char="q"/>
              <a:defRPr/>
            </a:pPr>
            <a:r>
              <a:rPr lang="en-US" altLang="en-US" dirty="0"/>
              <a:t>File-system research is an active area within OS design.</a:t>
            </a:r>
          </a:p>
          <a:p>
            <a:pPr>
              <a:buFont typeface="Wingdings" panose="05000000000000000000" pitchFamily="2" charset="2"/>
              <a:buChar char="q"/>
              <a:defRPr/>
            </a:pPr>
            <a:r>
              <a:rPr lang="en-US" altLang="en-US" dirty="0"/>
              <a:t>Many file systems are in use today, sometimes many within an operating system each with its own format </a:t>
            </a:r>
          </a:p>
          <a:p>
            <a:pPr lvl="1">
              <a:buFont typeface="Wingdings" panose="05000000000000000000" pitchFamily="2" charset="2"/>
              <a:buChar char="q"/>
              <a:defRPr/>
            </a:pPr>
            <a:r>
              <a:rPr lang="en-US" altLang="en-US" dirty="0"/>
              <a:t>CD-ROM is ISO 9660</a:t>
            </a:r>
          </a:p>
          <a:p>
            <a:pPr lvl="1">
              <a:buFont typeface="Wingdings" panose="05000000000000000000" pitchFamily="2" charset="2"/>
              <a:buChar char="q"/>
              <a:defRPr/>
            </a:pPr>
            <a:r>
              <a:rPr lang="en-US" altLang="en-US" dirty="0"/>
              <a:t>Unix has </a:t>
            </a:r>
            <a:r>
              <a:rPr lang="en-US" altLang="en-US" b="1" dirty="0">
                <a:solidFill>
                  <a:srgbClr val="3366FF"/>
                </a:solidFill>
              </a:rPr>
              <a:t>UFS</a:t>
            </a:r>
            <a:r>
              <a:rPr lang="en-US" altLang="en-US" dirty="0"/>
              <a:t> based on Berkeley FFS  </a:t>
            </a:r>
          </a:p>
          <a:p>
            <a:pPr lvl="1">
              <a:buFont typeface="Wingdings" panose="05000000000000000000" pitchFamily="2" charset="2"/>
              <a:buChar char="q"/>
              <a:defRPr/>
            </a:pPr>
            <a:r>
              <a:rPr lang="en-US" altLang="en-US" dirty="0"/>
              <a:t>Windows has FAT, FAT32, NTFS as well as floppy, CD, DVD Blu-ray  (NTFS replaced FAT as storage sizes grew)</a:t>
            </a:r>
          </a:p>
          <a:p>
            <a:pPr lvl="1">
              <a:buFont typeface="Wingdings" panose="05000000000000000000" pitchFamily="2" charset="2"/>
              <a:buChar char="q"/>
              <a:defRPr/>
            </a:pPr>
            <a:r>
              <a:rPr lang="en-US" altLang="en-US" dirty="0"/>
              <a:t>Linux has more than 40 types, with </a:t>
            </a:r>
            <a:r>
              <a:rPr lang="en-US" altLang="en-US" b="1" dirty="0">
                <a:solidFill>
                  <a:srgbClr val="3366FF"/>
                </a:solidFill>
              </a:rPr>
              <a:t>extended file system </a:t>
            </a:r>
            <a:r>
              <a:rPr lang="en-US" altLang="en-US" dirty="0"/>
              <a:t>ext2 and ext3 leading; plus distributed file systems, etc.</a:t>
            </a:r>
          </a:p>
          <a:p>
            <a:pPr lvl="1">
              <a:buFont typeface="Wingdings" panose="05000000000000000000" pitchFamily="2" charset="2"/>
              <a:buChar char="q"/>
              <a:defRPr/>
            </a:pPr>
            <a:r>
              <a:rPr lang="en-US" altLang="en-US" dirty="0"/>
              <a:t>New ones still arriving – </a:t>
            </a:r>
          </a:p>
          <a:p>
            <a:pPr lvl="2">
              <a:buFont typeface="Wingdings" panose="05000000000000000000" pitchFamily="2" charset="2"/>
              <a:buChar char="q"/>
              <a:defRPr/>
            </a:pPr>
            <a:r>
              <a:rPr lang="en-US" altLang="en-US" dirty="0" err="1"/>
              <a:t>GoogleFS</a:t>
            </a:r>
            <a:r>
              <a:rPr lang="en-US" altLang="en-US" dirty="0"/>
              <a:t> – high-performance access from many clients across a very large number of disks</a:t>
            </a:r>
          </a:p>
          <a:p>
            <a:pPr lvl="2">
              <a:buFont typeface="Wingdings" panose="05000000000000000000" pitchFamily="2" charset="2"/>
              <a:buChar char="q"/>
              <a:defRPr/>
            </a:pPr>
            <a:r>
              <a:rPr lang="en-US" altLang="en-US" dirty="0"/>
              <a:t>FUSE – file systems implemented at user level, not kernel level. </a:t>
            </a:r>
          </a:p>
          <a:p>
            <a:pPr marL="0" lvl="1" indent="0">
              <a:buClr>
                <a:srgbClr val="993300"/>
              </a:buClr>
              <a:buSzPct val="90000"/>
              <a:buFont typeface="Monotype Sorts" pitchFamily="-84" charset="2"/>
              <a:buNone/>
              <a:defRPr/>
            </a:pPr>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12131</TotalTime>
  <Words>4709</Words>
  <Application>Microsoft Office PowerPoint</Application>
  <PresentationFormat>On-screen Show (4:3)</PresentationFormat>
  <Paragraphs>575</Paragraphs>
  <Slides>77</Slides>
  <Notes>58</Notes>
  <HiddenSlides>56</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os-8</vt:lpstr>
      <vt:lpstr>Chapter 12:  File System Implementation</vt:lpstr>
      <vt:lpstr> Chapter 12: File System Implementation</vt:lpstr>
      <vt:lpstr>Objectives</vt:lpstr>
      <vt:lpstr>File-System Structure</vt:lpstr>
      <vt:lpstr>Layered File System</vt:lpstr>
      <vt:lpstr>File-System Structure</vt:lpstr>
      <vt:lpstr>File System Layers</vt:lpstr>
      <vt:lpstr>File System Layers (Cont.)</vt:lpstr>
      <vt:lpstr>File System Layers (Cont.)</vt:lpstr>
      <vt:lpstr>Google File System</vt:lpstr>
      <vt:lpstr>Google File System</vt:lpstr>
      <vt:lpstr>File-System Implementation</vt:lpstr>
      <vt:lpstr>File-System Implementation</vt:lpstr>
      <vt:lpstr>File-System Implementation (Cont.)</vt:lpstr>
      <vt:lpstr>To Create a New File</vt:lpstr>
      <vt:lpstr>To Use a File</vt:lpstr>
      <vt:lpstr>To Use a File (continued)</vt:lpstr>
      <vt:lpstr>When a Process Closes a File </vt:lpstr>
      <vt:lpstr>In-Memory File System Structures</vt:lpstr>
      <vt:lpstr>Partitions and Mounting</vt:lpstr>
      <vt:lpstr>Dual Booting</vt:lpstr>
      <vt:lpstr>Partitions and Mounting</vt:lpstr>
      <vt:lpstr>Virtual File Systems</vt:lpstr>
      <vt:lpstr>Virtual File Systems (Cont.)</vt:lpstr>
      <vt:lpstr>Virtual File System Implementation</vt:lpstr>
      <vt:lpstr>Directory Implementation</vt:lpstr>
      <vt:lpstr>Directory Implementation</vt:lpstr>
      <vt:lpstr>Directory Implementation</vt:lpstr>
      <vt:lpstr>Allocation Methods - Contiguous</vt:lpstr>
      <vt:lpstr>Contiguous Allocation</vt:lpstr>
      <vt:lpstr>Extent-Based Systems</vt:lpstr>
      <vt:lpstr>Allocation Methods - Linked</vt:lpstr>
      <vt:lpstr>Allocation Methods - Linked</vt:lpstr>
      <vt:lpstr>PowerPoint Presentation</vt:lpstr>
      <vt:lpstr>Linked Allocation</vt:lpstr>
      <vt:lpstr>Allocation Methods – Linked (Cont.)</vt:lpstr>
      <vt:lpstr>File-Allocation Table</vt:lpstr>
      <vt:lpstr>Linked Allocation</vt:lpstr>
      <vt:lpstr>Allocation Methods - Indexed</vt:lpstr>
      <vt:lpstr>Example of Indexed Allocation</vt:lpstr>
      <vt:lpstr>Indexed Allocation (Cont.)</vt:lpstr>
      <vt:lpstr>Indexed Allocation – Mapping (Cont.)</vt:lpstr>
      <vt:lpstr>Indexed Allocation – Mapping (Cont.)</vt:lpstr>
      <vt:lpstr>Indexed Allocation – Mapping (Cont.)</vt:lpstr>
      <vt:lpstr>Indexed Allocation – Mapping (Cont.)</vt:lpstr>
      <vt:lpstr>Combined Scheme:  UNIX UFS  </vt:lpstr>
      <vt:lpstr>Performance</vt:lpstr>
      <vt:lpstr>Performance (Cont.)</vt:lpstr>
      <vt:lpstr>Free-Space Management</vt:lpstr>
      <vt:lpstr>Free-Space Management</vt:lpstr>
      <vt:lpstr>Free-Space Management (Cont.)</vt:lpstr>
      <vt:lpstr>Linked Free Space List on Disk</vt:lpstr>
      <vt:lpstr>Free-Space Management (Cont.)</vt:lpstr>
      <vt:lpstr>Free-Space Management (Cont.)</vt:lpstr>
      <vt:lpstr>Efficiency and Performance</vt:lpstr>
      <vt:lpstr>Efficiency and Performance (Cont.)</vt:lpstr>
      <vt:lpstr>Page Cache</vt:lpstr>
      <vt:lpstr>I/O Without a Unified Buffer Cache</vt:lpstr>
      <vt:lpstr>Unified Buffer Cache</vt:lpstr>
      <vt:lpstr>I/O Using a Unified Buffer Cache</vt:lpstr>
      <vt:lpstr>Recovery</vt:lpstr>
      <vt:lpstr>Log Structured File Systems</vt:lpstr>
      <vt:lpstr>The Sun Network File System (NFS)</vt:lpstr>
      <vt:lpstr>NFS (Cont.)</vt:lpstr>
      <vt:lpstr>NFS (Cont.)</vt:lpstr>
      <vt:lpstr>Three Independent File Systems</vt:lpstr>
      <vt:lpstr>Mounting in NFS </vt:lpstr>
      <vt:lpstr>NFS Mount Protocol</vt:lpstr>
      <vt:lpstr>NFS Protocol</vt:lpstr>
      <vt:lpstr>Three Major Layers of NFS Architecture </vt:lpstr>
      <vt:lpstr>Schematic View of NFS Architecture </vt:lpstr>
      <vt:lpstr>NFS Path-Name Translation</vt:lpstr>
      <vt:lpstr>NFS Remote Operations</vt:lpstr>
      <vt:lpstr>Example: WAFL File System</vt:lpstr>
      <vt:lpstr>The WAFL File Layout</vt:lpstr>
      <vt:lpstr>Snapshots in WAFL</vt:lpstr>
      <vt:lpstr>End of Chapter 12</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jdoe</cp:lastModifiedBy>
  <cp:revision>257</cp:revision>
  <cp:lastPrinted>2013-09-10T17:57:57Z</cp:lastPrinted>
  <dcterms:created xsi:type="dcterms:W3CDTF">2011-01-13T23:43:38Z</dcterms:created>
  <dcterms:modified xsi:type="dcterms:W3CDTF">2018-04-17T21:59:48Z</dcterms:modified>
</cp:coreProperties>
</file>